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70" r:id="rId11"/>
    <p:sldId id="271" r:id="rId12"/>
    <p:sldId id="272" r:id="rId13"/>
    <p:sldId id="275" r:id="rId14"/>
    <p:sldId id="276" r:id="rId15"/>
    <p:sldId id="260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A58681-FD8C-43CB-9DF7-603D796C702F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1335CA-4A1B-47A9-987A-FBE3DE72C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JnlULOjUhSQ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9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ČLOVĚK - OPAKOVÁNÍ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7940675" cy="1143000"/>
          </a:xfrm>
        </p:spPr>
        <p:txBody>
          <a:bodyPr/>
          <a:lstStyle/>
          <a:p>
            <a:pPr algn="l"/>
            <a:r>
              <a:rPr lang="cs-CZ" b="1" smtClean="0">
                <a:solidFill>
                  <a:srgbClr val="0070C0"/>
                </a:solidFill>
                <a:latin typeface="Calibri" pitchFamily="34" charset="0"/>
              </a:rPr>
              <a:t>Mízní soustava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553878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sz="2800" dirty="0" smtClean="0">
                <a:latin typeface="Calibri" pitchFamily="34" charset="0"/>
              </a:rPr>
              <a:t>skládá se z :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FFC000"/>
                </a:solidFill>
                <a:latin typeface="Calibri" pitchFamily="34" charset="0"/>
              </a:rPr>
              <a:t>mízních cév</a:t>
            </a:r>
            <a:br>
              <a:rPr lang="cs-CZ" sz="28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cs-CZ" sz="2800" b="1" dirty="0" smtClean="0">
                <a:solidFill>
                  <a:srgbClr val="00B0F0"/>
                </a:solidFill>
                <a:latin typeface="Calibri" pitchFamily="34" charset="0"/>
              </a:rPr>
              <a:t>mízních vlásečnic</a:t>
            </a:r>
            <a:br>
              <a:rPr lang="cs-CZ" sz="2800" b="1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cs-CZ" sz="2800" b="1" dirty="0" smtClean="0">
                <a:solidFill>
                  <a:srgbClr val="996600"/>
                </a:solidFill>
                <a:latin typeface="Calibri" pitchFamily="34" charset="0"/>
              </a:rPr>
              <a:t>mízních uzlin (např.</a:t>
            </a:r>
            <a:br>
              <a:rPr lang="cs-CZ" sz="2800" b="1" dirty="0" smtClean="0">
                <a:solidFill>
                  <a:srgbClr val="996600"/>
                </a:solidFill>
                <a:latin typeface="Calibri" pitchFamily="34" charset="0"/>
              </a:rPr>
            </a:br>
            <a:r>
              <a:rPr lang="cs-CZ" sz="2800" b="1" dirty="0" smtClean="0">
                <a:solidFill>
                  <a:srgbClr val="996600"/>
                </a:solidFill>
                <a:latin typeface="Calibri" pitchFamily="34" charset="0"/>
              </a:rPr>
              <a:t>krční mandle) </a:t>
            </a:r>
            <a:br>
              <a:rPr lang="cs-CZ" sz="2800" b="1" dirty="0" smtClean="0">
                <a:solidFill>
                  <a:srgbClr val="996600"/>
                </a:solidFill>
                <a:latin typeface="Calibri" pitchFamily="34" charset="0"/>
              </a:rPr>
            </a:br>
            <a:r>
              <a:rPr lang="cs-CZ" sz="2800" b="1" dirty="0" smtClean="0">
                <a:latin typeface="Calibri" pitchFamily="34" charset="0"/>
              </a:rPr>
              <a:t>brzlíku</a:t>
            </a:r>
            <a:br>
              <a:rPr lang="cs-CZ" sz="2800" b="1" dirty="0" smtClean="0">
                <a:latin typeface="Calibri" pitchFamily="34" charset="0"/>
              </a:rPr>
            </a:br>
            <a:r>
              <a:rPr lang="cs-CZ" sz="2800" b="1" dirty="0" smtClean="0">
                <a:solidFill>
                  <a:srgbClr val="00B050"/>
                </a:solidFill>
                <a:latin typeface="Calibri" pitchFamily="34" charset="0"/>
              </a:rPr>
              <a:t>sleziny</a:t>
            </a:r>
            <a:br>
              <a:rPr lang="cs-CZ" sz="2800" b="1" dirty="0" smtClean="0">
                <a:solidFill>
                  <a:srgbClr val="00B050"/>
                </a:solidFill>
                <a:latin typeface="Calibri" pitchFamily="34" charset="0"/>
              </a:rPr>
            </a:br>
            <a:endParaRPr lang="cs-CZ" sz="2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cs-CZ" sz="2800" dirty="0" smtClean="0">
                <a:latin typeface="Calibri" pitchFamily="34" charset="0"/>
              </a:rPr>
              <a:t>funkce: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zajišťuje imunitu </a:t>
            </a:r>
            <a:b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(obranyschopnost) člověka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cs-CZ" sz="2800" dirty="0"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98988" y="260350"/>
            <a:ext cx="3860800" cy="6207125"/>
            <a:chOff x="4738071" y="908721"/>
            <a:chExt cx="3722362" cy="594928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071" y="908721"/>
              <a:ext cx="2760386" cy="594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3" name="TextBox 12"/>
            <p:cNvSpPr txBox="1">
              <a:spLocks noChangeArrowheads="1"/>
            </p:cNvSpPr>
            <p:nvPr/>
          </p:nvSpPr>
          <p:spPr bwMode="auto">
            <a:xfrm>
              <a:off x="6636102" y="1442393"/>
              <a:ext cx="1320274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MANDLE</a:t>
              </a:r>
            </a:p>
          </p:txBody>
        </p:sp>
        <p:sp>
          <p:nvSpPr>
            <p:cNvPr id="6154" name="TextBox 14"/>
            <p:cNvSpPr txBox="1">
              <a:spLocks noChangeArrowheads="1"/>
            </p:cNvSpPr>
            <p:nvPr/>
          </p:nvSpPr>
          <p:spPr bwMode="auto">
            <a:xfrm>
              <a:off x="6732240" y="1959223"/>
              <a:ext cx="1152128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BRZLÍK</a:t>
              </a:r>
            </a:p>
          </p:txBody>
        </p:sp>
        <p:sp>
          <p:nvSpPr>
            <p:cNvPr id="6155" name="TextBox 15"/>
            <p:cNvSpPr txBox="1">
              <a:spLocks noChangeArrowheads="1"/>
            </p:cNvSpPr>
            <p:nvPr/>
          </p:nvSpPr>
          <p:spPr bwMode="auto">
            <a:xfrm>
              <a:off x="6804249" y="2924944"/>
              <a:ext cx="1440160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SLEZINA</a:t>
              </a:r>
            </a:p>
          </p:txBody>
        </p:sp>
        <p:sp>
          <p:nvSpPr>
            <p:cNvPr id="6156" name="TextBox 16"/>
            <p:cNvSpPr txBox="1">
              <a:spLocks noChangeArrowheads="1"/>
            </p:cNvSpPr>
            <p:nvPr/>
          </p:nvSpPr>
          <p:spPr bwMode="auto">
            <a:xfrm>
              <a:off x="6863591" y="3471391"/>
              <a:ext cx="1236802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UZLINY</a:t>
              </a:r>
            </a:p>
          </p:txBody>
        </p:sp>
        <p:sp>
          <p:nvSpPr>
            <p:cNvPr id="6157" name="TextBox 17"/>
            <p:cNvSpPr txBox="1">
              <a:spLocks noChangeArrowheads="1"/>
            </p:cNvSpPr>
            <p:nvPr/>
          </p:nvSpPr>
          <p:spPr bwMode="auto">
            <a:xfrm>
              <a:off x="6732241" y="4221088"/>
              <a:ext cx="1728192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MÍZNÍ CÉVY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570663" y="594995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Obr.1</a:t>
            </a:r>
          </a:p>
        </p:txBody>
      </p:sp>
      <p:sp>
        <p:nvSpPr>
          <p:cNvPr id="6150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334B1B-AB38-410B-B374-39AC819AD93C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cs-CZ" sz="2800" dirty="0" smtClean="0"/>
              <a:t>bílá krvinka-</a:t>
            </a:r>
            <a:r>
              <a:rPr lang="cs-CZ" sz="2800" dirty="0" err="1" smtClean="0"/>
              <a:t>neutrofil</a:t>
            </a:r>
            <a:r>
              <a:rPr lang="cs-CZ" sz="2800" dirty="0" smtClean="0"/>
              <a:t> honí bakterii:</a:t>
            </a:r>
            <a:br>
              <a:rPr lang="cs-CZ" sz="2800" dirty="0" smtClean="0"/>
            </a:b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youtube.com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watch</a:t>
            </a:r>
            <a:r>
              <a:rPr lang="cs-CZ" sz="2800" dirty="0" smtClean="0">
                <a:hlinkClick r:id="rId2"/>
              </a:rPr>
              <a:t>?v=</a:t>
            </a:r>
            <a:r>
              <a:rPr lang="cs-CZ" sz="2800" dirty="0" err="1" smtClean="0">
                <a:hlinkClick r:id="rId2"/>
              </a:rPr>
              <a:t>JnlULOjUhSQ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obranyschopnost:</a:t>
            </a:r>
          </a:p>
          <a:p>
            <a:endParaRPr lang="cs-CZ" sz="2800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743075"/>
            <a:ext cx="4140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C4574-D8C1-4B81-A73F-8708BD58FA42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40200" y="6237288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Obr.2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000125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A51B91"/>
                </a:solidFill>
                <a:sym typeface="Wingdings" pitchFamily="2" charset="2"/>
              </a:rPr>
              <a:t> </a:t>
            </a:r>
            <a:r>
              <a:rPr lang="cs-CZ" sz="4000" b="1" smtClean="0">
                <a:solidFill>
                  <a:srgbClr val="A51B91"/>
                </a:solidFill>
              </a:rPr>
              <a:t>Opakování - křížovka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435975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800" smtClean="0">
                <a:latin typeface="Calibri" pitchFamily="34" charset="0"/>
              </a:rPr>
              <a:t>Cizorodé látky v krvi a míze se nazývají .........................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F3F288-F298-491F-9ED4-0EF6E5D56BD9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825" y="1773238"/>
          <a:ext cx="8353425" cy="4392616"/>
        </p:xfrm>
        <a:graphic>
          <a:graphicData uri="http://schemas.openxmlformats.org/drawingml/2006/table">
            <a:tbl>
              <a:tblPr/>
              <a:tblGrid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  <a:gridCol w="556895"/>
              </a:tblGrid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77"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Action Button: Home 115">
            <a:hlinkClick r:id="rId2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Insulinów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1125">
            <a:off x="7204075" y="15875"/>
            <a:ext cx="11096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algn="l"/>
            <a:r>
              <a:rPr lang="cs-CZ" sz="3600" b="1" smtClean="0">
                <a:solidFill>
                  <a:srgbClr val="00B050"/>
                </a:solidFill>
                <a:latin typeface="Calibri" pitchFamily="34" charset="0"/>
              </a:rPr>
              <a:t>POJMY K ZAPAMATOVÁNÍ: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</a:rPr>
              <a:t>Umělá imunita: </a:t>
            </a:r>
            <a:r>
              <a:rPr lang="cs-CZ" sz="2800" dirty="0" smtClean="0">
                <a:latin typeface="Calibri" pitchFamily="34" charset="0"/>
              </a:rPr>
              <a:t>získaná pomocí očkování</a:t>
            </a:r>
            <a:br>
              <a:rPr lang="cs-CZ" sz="2800" dirty="0" smtClean="0">
                <a:latin typeface="Calibri" pitchFamily="34" charset="0"/>
              </a:rPr>
            </a:br>
            <a:r>
              <a:rPr lang="cs-CZ" sz="2800" dirty="0" smtClean="0">
                <a:latin typeface="Calibri" pitchFamily="34" charset="0"/>
              </a:rPr>
              <a:t>AKTIVNÍ: očkování oslabeným kmenem patogenů</a:t>
            </a:r>
            <a:br>
              <a:rPr lang="cs-CZ" sz="2800" dirty="0" smtClean="0">
                <a:latin typeface="Calibri" pitchFamily="34" charset="0"/>
              </a:rPr>
            </a:br>
            <a:r>
              <a:rPr lang="cs-CZ" sz="2800" dirty="0" smtClean="0">
                <a:latin typeface="Calibri" pitchFamily="34" charset="0"/>
              </a:rPr>
              <a:t>PASIVNÍ: naočkováním protilátek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A51B91"/>
                </a:solidFill>
                <a:latin typeface="Calibri" pitchFamily="34" charset="0"/>
              </a:rPr>
              <a:t>Kapénková infekce</a:t>
            </a:r>
            <a:r>
              <a:rPr lang="cs-CZ" sz="2800" dirty="0" smtClean="0">
                <a:latin typeface="Calibri" pitchFamily="34" charset="0"/>
              </a:rPr>
              <a:t>: nakazíme se vdechnutím kapének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latin typeface="Calibri" pitchFamily="34" charset="0"/>
              </a:rPr>
              <a:t>Inkubační doba: </a:t>
            </a:r>
            <a:r>
              <a:rPr lang="cs-CZ" sz="2800" dirty="0" smtClean="0">
                <a:latin typeface="Calibri" pitchFamily="34" charset="0"/>
              </a:rPr>
              <a:t>doba od nákazy po první příznaky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FFC000"/>
                </a:solidFill>
                <a:latin typeface="Calibri" pitchFamily="34" charset="0"/>
              </a:rPr>
              <a:t>Epidemie: </a:t>
            </a:r>
            <a:r>
              <a:rPr lang="cs-CZ" sz="2800" dirty="0" smtClean="0">
                <a:latin typeface="Calibri" pitchFamily="34" charset="0"/>
              </a:rPr>
              <a:t>související zvýšený výskyt onemocnění</a:t>
            </a:r>
            <a:endParaRPr lang="cs-CZ" sz="2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00B050"/>
                </a:solidFill>
                <a:latin typeface="Calibri" pitchFamily="34" charset="0"/>
              </a:rPr>
              <a:t>Pandemie: </a:t>
            </a:r>
            <a:r>
              <a:rPr lang="cs-CZ" sz="2800" dirty="0" smtClean="0">
                <a:latin typeface="Calibri" pitchFamily="34" charset="0"/>
              </a:rPr>
              <a:t>epidemie šířící se celosvětově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Alergie: </a:t>
            </a:r>
            <a:r>
              <a:rPr lang="cs-CZ" sz="2800" dirty="0" smtClean="0">
                <a:latin typeface="Calibri" pitchFamily="34" charset="0"/>
              </a:rPr>
              <a:t>nepřiměřená reakce těla na patogen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AIDS: </a:t>
            </a:r>
            <a:r>
              <a:rPr lang="cs-CZ" sz="2800" dirty="0" smtClean="0">
                <a:latin typeface="Calibri" pitchFamily="34" charset="0"/>
              </a:rPr>
              <a:t>nemoc způsobená virem HIV, který napadá bílé krvinky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cs-CZ" sz="2800" dirty="0" smtClean="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72475" y="2727325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Obr.3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CDBB8-AD5F-4F72-85D6-08E920ABD6ED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600" b="1" smtClean="0">
                <a:solidFill>
                  <a:srgbClr val="C00000"/>
                </a:solidFill>
              </a:rPr>
              <a:t>Stavba dýchací soustavy: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2988" y="44450"/>
            <a:ext cx="6986587" cy="6858000"/>
            <a:chOff x="2158511" y="45020"/>
            <a:chExt cx="6985489" cy="6858000"/>
          </a:xfrm>
        </p:grpSpPr>
        <p:pic>
          <p:nvPicPr>
            <p:cNvPr id="6150" name="Picture 4" descr="File:Particulate danger-it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558" t="-3783" r="6584" b="18666"/>
            <a:stretch>
              <a:fillRect/>
            </a:stretch>
          </p:blipFill>
          <p:spPr bwMode="auto">
            <a:xfrm>
              <a:off x="4139952" y="45020"/>
              <a:ext cx="49895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Line 6"/>
            <p:cNvSpPr>
              <a:spLocks noChangeShapeType="1"/>
            </p:cNvSpPr>
            <p:nvPr/>
          </p:nvSpPr>
          <p:spPr bwMode="auto">
            <a:xfrm>
              <a:off x="4114800" y="3962400"/>
              <a:ext cx="2514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4437856" y="4797152"/>
              <a:ext cx="2438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>
              <a:off x="6705600" y="2192684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8324850" y="6491288"/>
              <a:ext cx="819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/>
                <a:t>Obr. 1</a:t>
              </a:r>
            </a:p>
          </p:txBody>
        </p:sp>
        <p:sp>
          <p:nvSpPr>
            <p:cNvPr id="6155" name="TextBox 10"/>
            <p:cNvSpPr txBox="1">
              <a:spLocks noChangeArrowheads="1"/>
            </p:cNvSpPr>
            <p:nvPr/>
          </p:nvSpPr>
          <p:spPr bwMode="auto">
            <a:xfrm>
              <a:off x="4113668" y="1023515"/>
              <a:ext cx="792088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NOS</a:t>
              </a:r>
            </a:p>
          </p:txBody>
        </p:sp>
        <p:sp>
          <p:nvSpPr>
            <p:cNvPr id="6156" name="TextBox 11"/>
            <p:cNvSpPr txBox="1">
              <a:spLocks noChangeArrowheads="1"/>
            </p:cNvSpPr>
            <p:nvPr/>
          </p:nvSpPr>
          <p:spPr bwMode="auto">
            <a:xfrm>
              <a:off x="2158511" y="1599579"/>
              <a:ext cx="2160240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NOSNÍ DUTINA</a:t>
              </a:r>
            </a:p>
          </p:txBody>
        </p:sp>
        <p:sp>
          <p:nvSpPr>
            <p:cNvPr id="6157" name="TextBox 12"/>
            <p:cNvSpPr txBox="1">
              <a:spLocks noChangeArrowheads="1"/>
            </p:cNvSpPr>
            <p:nvPr/>
          </p:nvSpPr>
          <p:spPr bwMode="auto">
            <a:xfrm>
              <a:off x="3467924" y="2823319"/>
              <a:ext cx="1104076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HRTAN</a:t>
              </a:r>
            </a:p>
          </p:txBody>
        </p:sp>
        <p:sp>
          <p:nvSpPr>
            <p:cNvPr id="6158" name="TextBox 13"/>
            <p:cNvSpPr txBox="1">
              <a:spLocks noChangeArrowheads="1"/>
            </p:cNvSpPr>
            <p:nvPr/>
          </p:nvSpPr>
          <p:spPr bwMode="auto">
            <a:xfrm>
              <a:off x="7271729" y="1959619"/>
              <a:ext cx="1800200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NOSOHLTAN</a:t>
              </a:r>
            </a:p>
          </p:txBody>
        </p:sp>
        <p:sp>
          <p:nvSpPr>
            <p:cNvPr id="6159" name="TextBox 14"/>
            <p:cNvSpPr txBox="1">
              <a:spLocks noChangeArrowheads="1"/>
            </p:cNvSpPr>
            <p:nvPr/>
          </p:nvSpPr>
          <p:spPr bwMode="auto">
            <a:xfrm>
              <a:off x="2709512" y="3731567"/>
              <a:ext cx="1934496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PRŮDUŠNICE</a:t>
              </a:r>
            </a:p>
          </p:txBody>
        </p:sp>
        <p:sp>
          <p:nvSpPr>
            <p:cNvPr id="6160" name="TextBox 15"/>
            <p:cNvSpPr txBox="1">
              <a:spLocks noChangeArrowheads="1"/>
            </p:cNvSpPr>
            <p:nvPr/>
          </p:nvSpPr>
          <p:spPr bwMode="auto">
            <a:xfrm>
              <a:off x="2776660" y="4417367"/>
              <a:ext cx="1800200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PRŮDUŠKY</a:t>
              </a:r>
            </a:p>
          </p:txBody>
        </p:sp>
        <p:sp>
          <p:nvSpPr>
            <p:cNvPr id="6161" name="TextBox 16"/>
            <p:cNvSpPr txBox="1">
              <a:spLocks noChangeArrowheads="1"/>
            </p:cNvSpPr>
            <p:nvPr/>
          </p:nvSpPr>
          <p:spPr bwMode="auto">
            <a:xfrm>
              <a:off x="3716141" y="5487615"/>
              <a:ext cx="900100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PLÍCE</a:t>
              </a:r>
            </a:p>
          </p:txBody>
        </p:sp>
        <p:sp>
          <p:nvSpPr>
            <p:cNvPr id="6162" name="TextBox 17"/>
            <p:cNvSpPr txBox="1">
              <a:spLocks noChangeArrowheads="1"/>
            </p:cNvSpPr>
            <p:nvPr/>
          </p:nvSpPr>
          <p:spPr bwMode="auto">
            <a:xfrm>
              <a:off x="2699792" y="6135687"/>
              <a:ext cx="2007289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400">
                  <a:latin typeface="Calibri" pitchFamily="34" charset="0"/>
                </a:rPr>
                <a:t>PRŮDUŠINKY</a:t>
              </a:r>
            </a:p>
          </p:txBody>
        </p:sp>
      </p:grp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98465-8F98-4B35-9502-20ED8941C7F2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20" name="Action Button: Home 19">
            <a:hlinkClick r:id="rId3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Výsledek obrázku pro lidská kos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5445"/>
            <a:ext cx="5904656" cy="622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ýsledek obrázku pro permanent teeth"/>
          <p:cNvPicPr>
            <a:picLocks noChangeAspect="1" noChangeArrowheads="1"/>
          </p:cNvPicPr>
          <p:nvPr/>
        </p:nvPicPr>
        <p:blipFill>
          <a:blip r:embed="rId2" cstate="print"/>
          <a:srcRect l="7255" r="32288"/>
          <a:stretch>
            <a:fillRect/>
          </a:stretch>
        </p:blipFill>
        <p:spPr bwMode="auto">
          <a:xfrm>
            <a:off x="971600" y="836712"/>
            <a:ext cx="2880320" cy="576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44008" y="1340768"/>
            <a:ext cx="24104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Sklovina</a:t>
            </a:r>
          </a:p>
          <a:p>
            <a:r>
              <a:rPr lang="cs-CZ" dirty="0" smtClean="0"/>
              <a:t>Zubovina</a:t>
            </a:r>
          </a:p>
          <a:p>
            <a:r>
              <a:rPr lang="cs-CZ" dirty="0" smtClean="0"/>
              <a:t>Zubní dřeň, cévy, nervy</a:t>
            </a:r>
          </a:p>
          <a:p>
            <a:r>
              <a:rPr lang="cs-CZ" dirty="0" smtClean="0"/>
              <a:t>Dáseň</a:t>
            </a:r>
          </a:p>
          <a:p>
            <a:r>
              <a:rPr lang="cs-CZ" dirty="0" smtClean="0"/>
              <a:t>Cement</a:t>
            </a:r>
          </a:p>
          <a:p>
            <a:r>
              <a:rPr lang="cs-CZ" dirty="0" smtClean="0"/>
              <a:t>Vazivová tkán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KORUNKA</a:t>
            </a:r>
          </a:p>
          <a:p>
            <a:r>
              <a:rPr lang="cs-CZ" dirty="0" smtClean="0"/>
              <a:t>KRČEK</a:t>
            </a:r>
          </a:p>
          <a:p>
            <a:r>
              <a:rPr lang="cs-CZ" dirty="0" smtClean="0"/>
              <a:t>KOŘEN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C00000"/>
                </a:solidFill>
              </a:rPr>
              <a:t>Vylučovací soustava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125538"/>
            <a:ext cx="4133850" cy="55435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800" u="sng" dirty="0" smtClean="0">
                <a:latin typeface="Calibri" pitchFamily="34" charset="0"/>
              </a:rPr>
              <a:t>FUNKCE:</a:t>
            </a:r>
          </a:p>
          <a:p>
            <a:pPr eaLnBrk="1" hangingPunct="1">
              <a:defRPr/>
            </a:pPr>
            <a:r>
              <a:rPr lang="cs-CZ" sz="2800" dirty="0" smtClean="0">
                <a:latin typeface="Calibri" pitchFamily="34" charset="0"/>
              </a:rPr>
              <a:t>odstraňování odpadních látek v podobě moči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>
                <a:latin typeface="Calibri" pitchFamily="34" charset="0"/>
              </a:rPr>
              <a:t/>
            </a:r>
            <a:br>
              <a:rPr lang="cs-CZ" sz="2800" dirty="0" smtClean="0">
                <a:latin typeface="Calibri" pitchFamily="34" charset="0"/>
              </a:rPr>
            </a:br>
            <a:endParaRPr lang="cs-CZ" sz="2800" dirty="0" smtClean="0">
              <a:latin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800" u="sng" dirty="0" smtClean="0">
                <a:latin typeface="Calibri" pitchFamily="34" charset="0"/>
              </a:rPr>
              <a:t>STAVBA: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>
                <a:latin typeface="Calibri" pitchFamily="34" charset="0"/>
              </a:rPr>
              <a:t>2. ledviny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>
                <a:latin typeface="Calibri" pitchFamily="34" charset="0"/>
              </a:rPr>
              <a:t>4. močovod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>
                <a:latin typeface="Calibri" pitchFamily="34" charset="0"/>
              </a:rPr>
              <a:t>5. močový měchýř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>
                <a:latin typeface="Calibri" pitchFamily="34" charset="0"/>
              </a:rPr>
              <a:t>6. močová trubice</a:t>
            </a:r>
          </a:p>
          <a:p>
            <a:pPr eaLnBrk="1" hangingPunct="1">
              <a:defRPr/>
            </a:pPr>
            <a:endParaRPr lang="cs-CZ" sz="2800" dirty="0" smtClean="0">
              <a:latin typeface="Calibri" pitchFamily="34" charset="0"/>
            </a:endParaRPr>
          </a:p>
        </p:txBody>
      </p:sp>
      <p:pic>
        <p:nvPicPr>
          <p:cNvPr id="2052" name="Picture 5" descr="File:Urinary syst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92150"/>
            <a:ext cx="45577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D5B2-67ED-40D8-B025-8E2A503B4D35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859338" y="6300788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Obr. 1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75688" y="6381750"/>
            <a:ext cx="433387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:\Users\Verunka\Pictures\DUM Lidské tělo\Picture12.jpg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27618" cy="2984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339752" y="3573016"/>
          <a:ext cx="6096000" cy="2757860"/>
        </p:xfrm>
        <a:graphic>
          <a:graphicData uri="http://schemas.openxmlformats.org/drawingml/2006/table">
            <a:tbl>
              <a:tblPr/>
              <a:tblGrid>
                <a:gridCol w="1508972"/>
                <a:gridCol w="4587028"/>
              </a:tblGrid>
              <a:tr h="367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PRODLOUŽENÁ MÍCHA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centrum dýchání, srdeční činnosti, polykání, slinění, kašlání, kýchání,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zvracení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VAROLŮV MOST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propojuje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míchu s mozkem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MOZEČEK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koordinace pohybu, rovnováha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STŘEDNÍ MOZEK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zrak, sluch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MEZIMOZEK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útrobní orgány, teplota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KONCOVÝ MOZEK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laloky: čelní (vědomé</a:t>
                      </a:r>
                      <a:r>
                        <a:rPr lang="cs-CZ" sz="1100" baseline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pohyby svalů, chuť, čich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), temenní (kožní citlivost), týlní (zrak, sluch, , spánkový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ŠEDÁ KŮRA MOZKOVÁ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řídí veškerou činnost organismu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PODVĚSEK MOZKOVÝ</a:t>
                      </a:r>
                      <a:endParaRPr lang="cs-CZ" sz="8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žláza s vnitřní sekrecí, řídí činnost ostatních žláz</a:t>
                      </a:r>
                      <a:endParaRPr lang="cs-CZ" sz="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2938" marR="42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788024" y="764704"/>
            <a:ext cx="3245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Blue</a:t>
            </a:r>
            <a:r>
              <a:rPr lang="cs-CZ" dirty="0" smtClean="0"/>
              <a:t>  - koncový mozek</a:t>
            </a:r>
          </a:p>
          <a:p>
            <a:r>
              <a:rPr lang="cs-CZ" dirty="0" err="1" smtClean="0"/>
              <a:t>Red</a:t>
            </a:r>
            <a:r>
              <a:rPr lang="cs-CZ" dirty="0" smtClean="0"/>
              <a:t> – mozeček</a:t>
            </a:r>
          </a:p>
          <a:p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blue</a:t>
            </a:r>
            <a:r>
              <a:rPr lang="cs-CZ" dirty="0" smtClean="0"/>
              <a:t> – prodloužená mícha</a:t>
            </a:r>
          </a:p>
          <a:p>
            <a:r>
              <a:rPr lang="cs-CZ" dirty="0" err="1" smtClean="0"/>
              <a:t>Yellow</a:t>
            </a:r>
            <a:r>
              <a:rPr lang="cs-CZ" dirty="0" smtClean="0"/>
              <a:t> – mezimozek</a:t>
            </a:r>
          </a:p>
          <a:p>
            <a:r>
              <a:rPr lang="cs-CZ" dirty="0" smtClean="0"/>
              <a:t>Pink – Varolův most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5135394" cy="39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051720" y="3789040"/>
            <a:ext cx="55837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VNĚJŠÍ:</a:t>
            </a:r>
          </a:p>
          <a:p>
            <a:pPr lvl="1"/>
            <a:r>
              <a:rPr lang="cs-CZ" dirty="0" smtClean="0"/>
              <a:t>Boltec</a:t>
            </a:r>
          </a:p>
          <a:p>
            <a:pPr lvl="1"/>
            <a:r>
              <a:rPr lang="cs-CZ" dirty="0" smtClean="0"/>
              <a:t>Vnější zvukovod</a:t>
            </a:r>
          </a:p>
          <a:p>
            <a:pPr lvl="1"/>
            <a:r>
              <a:rPr lang="cs-CZ" dirty="0" smtClean="0"/>
              <a:t>Bubínek</a:t>
            </a:r>
          </a:p>
          <a:p>
            <a:r>
              <a:rPr lang="cs-CZ" dirty="0" smtClean="0"/>
              <a:t>STŘEDNÍ</a:t>
            </a:r>
          </a:p>
          <a:p>
            <a:pPr lvl="1"/>
            <a:r>
              <a:rPr lang="cs-CZ" dirty="0" smtClean="0"/>
              <a:t>Kladívko, třmínek, kovadlinka</a:t>
            </a:r>
          </a:p>
          <a:p>
            <a:pPr lvl="1"/>
            <a:r>
              <a:rPr lang="cs-CZ" dirty="0" smtClean="0"/>
              <a:t>Eustachova trubice</a:t>
            </a:r>
          </a:p>
          <a:p>
            <a:r>
              <a:rPr lang="cs-CZ" dirty="0" smtClean="0"/>
              <a:t>VNITŘNÍ</a:t>
            </a:r>
          </a:p>
          <a:p>
            <a:pPr lvl="1"/>
            <a:r>
              <a:rPr lang="cs-CZ" dirty="0" smtClean="0"/>
              <a:t>Blanitý hlemýžď se sluchovými buňkami </a:t>
            </a:r>
            <a:r>
              <a:rPr lang="cs-CZ" smtClean="0"/>
              <a:t>(mají brvy)</a:t>
            </a: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878" t="20002" r="25742" b="23992"/>
          <a:stretch>
            <a:fillRect/>
          </a:stretch>
        </p:blipFill>
        <p:spPr bwMode="auto">
          <a:xfrm>
            <a:off x="539552" y="620688"/>
            <a:ext cx="78514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3148" r="16908"/>
          <a:stretch>
            <a:fillRect/>
          </a:stretch>
        </p:blipFill>
        <p:spPr bwMode="auto">
          <a:xfrm>
            <a:off x="323528" y="476672"/>
            <a:ext cx="532859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372200" y="1340768"/>
            <a:ext cx="1842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Bělima (</a:t>
            </a:r>
            <a:r>
              <a:rPr lang="cs-CZ" dirty="0" err="1" smtClean="0"/>
              <a:t>yellow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Cévnatka (</a:t>
            </a:r>
            <a:r>
              <a:rPr lang="cs-CZ" dirty="0" err="1" smtClean="0"/>
              <a:t>red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Sítnice (pod </a:t>
            </a:r>
            <a:r>
              <a:rPr lang="cs-CZ" dirty="0" err="1" smtClean="0"/>
              <a:t>red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Sklivec (green)</a:t>
            </a:r>
          </a:p>
          <a:p>
            <a:r>
              <a:rPr lang="cs-CZ" dirty="0" smtClean="0"/>
              <a:t>Řasnaté tělísko</a:t>
            </a:r>
          </a:p>
          <a:p>
            <a:r>
              <a:rPr lang="cs-CZ" dirty="0" smtClean="0"/>
              <a:t>Čočka (</a:t>
            </a:r>
            <a:r>
              <a:rPr lang="cs-CZ" dirty="0" err="1" smtClean="0"/>
              <a:t>white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Rohovka (</a:t>
            </a:r>
            <a:r>
              <a:rPr lang="cs-CZ" dirty="0" err="1" smtClean="0"/>
              <a:t>yellow</a:t>
            </a:r>
            <a:r>
              <a:rPr lang="cs-CZ" dirty="0" smtClean="0"/>
              <a:t>)</a:t>
            </a:r>
          </a:p>
          <a:p>
            <a:r>
              <a:rPr lang="cs-CZ" dirty="0" smtClean="0"/>
              <a:t>Duhovka (</a:t>
            </a:r>
            <a:r>
              <a:rPr lang="cs-CZ" dirty="0" err="1" smtClean="0"/>
              <a:t>red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zornice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448" t="42882" r="47242" b="13470"/>
          <a:stretch>
            <a:fillRect/>
          </a:stretch>
        </p:blipFill>
        <p:spPr bwMode="auto">
          <a:xfrm>
            <a:off x="539552" y="188639"/>
            <a:ext cx="4320480" cy="57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436096" y="1412776"/>
            <a:ext cx="1389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Klíční</a:t>
            </a:r>
          </a:p>
          <a:p>
            <a:r>
              <a:rPr lang="cs-CZ" dirty="0" smtClean="0"/>
              <a:t>Lopatka</a:t>
            </a:r>
          </a:p>
          <a:p>
            <a:r>
              <a:rPr lang="cs-CZ" dirty="0" smtClean="0"/>
              <a:t>Pažní</a:t>
            </a:r>
          </a:p>
          <a:p>
            <a:r>
              <a:rPr lang="cs-CZ" dirty="0" smtClean="0"/>
              <a:t>Loketní</a:t>
            </a:r>
          </a:p>
          <a:p>
            <a:r>
              <a:rPr lang="cs-CZ" dirty="0" smtClean="0"/>
              <a:t>Vřetenní</a:t>
            </a:r>
          </a:p>
          <a:p>
            <a:r>
              <a:rPr lang="cs-CZ" dirty="0" smtClean="0"/>
              <a:t>Zápěstní</a:t>
            </a:r>
          </a:p>
          <a:p>
            <a:r>
              <a:rPr lang="cs-CZ" dirty="0" smtClean="0"/>
              <a:t>Záprstní</a:t>
            </a:r>
          </a:p>
          <a:p>
            <a:r>
              <a:rPr lang="cs-CZ" dirty="0" smtClean="0"/>
              <a:t>Články prstů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710" t="42929" r="54025" b="8750"/>
          <a:stretch>
            <a:fillRect/>
          </a:stretch>
        </p:blipFill>
        <p:spPr bwMode="auto">
          <a:xfrm>
            <a:off x="899592" y="476671"/>
            <a:ext cx="3024336" cy="61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0" y="1340768"/>
            <a:ext cx="33239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Pánevní (kyčelní, sedací, stydká)</a:t>
            </a:r>
          </a:p>
          <a:p>
            <a:r>
              <a:rPr lang="cs-CZ" dirty="0" smtClean="0"/>
              <a:t>Stehenní</a:t>
            </a:r>
          </a:p>
          <a:p>
            <a:r>
              <a:rPr lang="cs-CZ" dirty="0" smtClean="0"/>
              <a:t>Čéška</a:t>
            </a:r>
          </a:p>
          <a:p>
            <a:r>
              <a:rPr lang="cs-CZ" dirty="0" smtClean="0"/>
              <a:t>Lýtková</a:t>
            </a:r>
          </a:p>
          <a:p>
            <a:r>
              <a:rPr lang="cs-CZ" dirty="0" smtClean="0"/>
              <a:t>Holenní</a:t>
            </a:r>
          </a:p>
          <a:p>
            <a:r>
              <a:rPr lang="cs-CZ" dirty="0" smtClean="0"/>
              <a:t>Zánártní</a:t>
            </a:r>
          </a:p>
          <a:p>
            <a:r>
              <a:rPr lang="cs-CZ" dirty="0" smtClean="0"/>
              <a:t>Nártní</a:t>
            </a:r>
          </a:p>
          <a:p>
            <a:r>
              <a:rPr lang="cs-CZ" dirty="0" smtClean="0"/>
              <a:t>Články prstů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04248" y="1052736"/>
            <a:ext cx="2002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Zdvihač hlavy</a:t>
            </a:r>
          </a:p>
          <a:p>
            <a:r>
              <a:rPr lang="cs-CZ" dirty="0" smtClean="0"/>
              <a:t>Deltový</a:t>
            </a:r>
          </a:p>
          <a:p>
            <a:r>
              <a:rPr lang="cs-CZ" dirty="0" smtClean="0"/>
              <a:t>Triceps</a:t>
            </a:r>
          </a:p>
          <a:p>
            <a:r>
              <a:rPr lang="cs-CZ" dirty="0" smtClean="0"/>
              <a:t>Široký zádový</a:t>
            </a:r>
          </a:p>
          <a:p>
            <a:r>
              <a:rPr lang="cs-CZ" dirty="0" smtClean="0"/>
              <a:t>Velký hýžďový</a:t>
            </a:r>
          </a:p>
          <a:p>
            <a:r>
              <a:rPr lang="cs-CZ" dirty="0" smtClean="0"/>
              <a:t>Dvojhlavý stehenní</a:t>
            </a:r>
          </a:p>
          <a:p>
            <a:r>
              <a:rPr lang="cs-CZ" dirty="0" smtClean="0"/>
              <a:t>Trojhlavý lýtkový</a:t>
            </a:r>
          </a:p>
          <a:p>
            <a:r>
              <a:rPr lang="cs-CZ" dirty="0" err="1" smtClean="0"/>
              <a:t>Achilova</a:t>
            </a:r>
            <a:r>
              <a:rPr lang="cs-CZ" dirty="0" smtClean="0"/>
              <a:t> šlacha</a:t>
            </a:r>
            <a:endParaRPr lang="cs-CZ" dirty="0"/>
          </a:p>
        </p:txBody>
      </p:sp>
      <p:pic>
        <p:nvPicPr>
          <p:cNvPr id="19460" name="Picture 4" descr="Výsledek obrázku pro human body muscles"/>
          <p:cNvPicPr>
            <a:picLocks noChangeAspect="1" noChangeArrowheads="1"/>
          </p:cNvPicPr>
          <p:nvPr/>
        </p:nvPicPr>
        <p:blipFill>
          <a:blip r:embed="rId2" cstate="print"/>
          <a:srcRect l="8908" t="4000" r="41206"/>
          <a:stretch>
            <a:fillRect/>
          </a:stretch>
        </p:blipFill>
        <p:spPr bwMode="auto">
          <a:xfrm>
            <a:off x="3419872" y="260648"/>
            <a:ext cx="3312368" cy="61103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43608" y="980728"/>
            <a:ext cx="19547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mimické</a:t>
            </a:r>
          </a:p>
          <a:p>
            <a:r>
              <a:rPr lang="cs-CZ" dirty="0" smtClean="0"/>
              <a:t>Žvýkací</a:t>
            </a:r>
          </a:p>
          <a:p>
            <a:r>
              <a:rPr lang="cs-CZ" dirty="0" smtClean="0"/>
              <a:t>Deltový</a:t>
            </a:r>
          </a:p>
          <a:p>
            <a:r>
              <a:rPr lang="cs-CZ" dirty="0" smtClean="0"/>
              <a:t>Prsní</a:t>
            </a:r>
          </a:p>
          <a:p>
            <a:r>
              <a:rPr lang="cs-CZ" dirty="0" smtClean="0"/>
              <a:t>Biceps</a:t>
            </a:r>
          </a:p>
          <a:p>
            <a:r>
              <a:rPr lang="cs-CZ" dirty="0" smtClean="0"/>
              <a:t>Svaly předloktí</a:t>
            </a:r>
          </a:p>
          <a:p>
            <a:r>
              <a:rPr lang="cs-CZ" dirty="0" err="1" smtClean="0"/>
              <a:t>Šikné</a:t>
            </a:r>
            <a:r>
              <a:rPr lang="cs-CZ" dirty="0" smtClean="0"/>
              <a:t> břišní</a:t>
            </a:r>
          </a:p>
          <a:p>
            <a:r>
              <a:rPr lang="cs-CZ" dirty="0" smtClean="0"/>
              <a:t>Přímé břišní</a:t>
            </a:r>
          </a:p>
          <a:p>
            <a:r>
              <a:rPr lang="cs-CZ" dirty="0" smtClean="0"/>
              <a:t>Krejčovský</a:t>
            </a:r>
          </a:p>
          <a:p>
            <a:r>
              <a:rPr lang="cs-CZ" dirty="0" smtClean="0"/>
              <a:t>Čtyřhlavý stehenní</a:t>
            </a:r>
          </a:p>
          <a:p>
            <a:r>
              <a:rPr lang="cs-CZ" dirty="0" smtClean="0"/>
              <a:t>Trojhlavý lýtkový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Oběhová soustava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855365"/>
            <a:ext cx="5122912" cy="4525963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cs-CZ" sz="2800" dirty="0" smtClean="0"/>
              <a:t>tvoří ji cévy, krev a srdce</a:t>
            </a:r>
            <a:endParaRPr lang="cs-CZ" sz="2800" dirty="0"/>
          </a:p>
          <a:p>
            <a:pPr>
              <a:spcBef>
                <a:spcPts val="3000"/>
              </a:spcBef>
            </a:pPr>
            <a:r>
              <a:rPr lang="cs-CZ" sz="2800" dirty="0"/>
              <a:t>srdce slouží jako </a:t>
            </a:r>
            <a:r>
              <a:rPr lang="cs-CZ" sz="2800" dirty="0" smtClean="0"/>
              <a:t>pumpa</a:t>
            </a:r>
          </a:p>
          <a:p>
            <a:pPr>
              <a:spcBef>
                <a:spcPts val="3000"/>
              </a:spcBef>
            </a:pPr>
            <a:r>
              <a:rPr lang="cs-CZ" sz="2800" dirty="0" smtClean="0"/>
              <a:t>cévy tvoří uzavřený krevní oběh</a:t>
            </a:r>
            <a:endParaRPr lang="cs-CZ" sz="2800" dirty="0"/>
          </a:p>
          <a:p>
            <a:pPr>
              <a:spcBef>
                <a:spcPts val="3000"/>
              </a:spcBef>
            </a:pPr>
            <a:r>
              <a:rPr lang="cs-CZ" sz="2800" dirty="0" smtClean="0"/>
              <a:t>oběh krve </a:t>
            </a:r>
            <a:r>
              <a:rPr lang="cs-CZ" sz="2800" dirty="0"/>
              <a:t>zajišťuje rozvod látek a tepla v těle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  <a:p>
            <a:pPr>
              <a:spcBef>
                <a:spcPts val="3000"/>
              </a:spcBef>
            </a:pP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83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19872" y="6309320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Obr. 1 Cévní systém člověka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51E7-5150-4815-9972-0CBCA0B17A8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69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cs-CZ" sz="2800" dirty="0"/>
              <a:t>krev koluje v cévách </a:t>
            </a:r>
            <a:endParaRPr lang="cs-CZ" sz="2800" dirty="0" smtClean="0"/>
          </a:p>
          <a:p>
            <a:pPr>
              <a:spcBef>
                <a:spcPts val="2400"/>
              </a:spcBef>
            </a:pPr>
            <a:r>
              <a:rPr lang="cs-CZ" sz="2800" u="sng" dirty="0" smtClean="0"/>
              <a:t>druhy cév: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tepny</a:t>
            </a:r>
            <a:r>
              <a:rPr lang="cs-CZ" sz="2800" dirty="0" smtClean="0"/>
              <a:t> - okysličená krev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žíly</a:t>
            </a:r>
            <a:r>
              <a:rPr lang="cs-CZ" sz="2800" dirty="0" smtClean="0"/>
              <a:t> - odkysličená krev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vlásečnice</a:t>
            </a:r>
            <a:r>
              <a:rPr lang="cs-CZ" sz="2800" dirty="0" smtClean="0"/>
              <a:t> - zajišťují výměnu</a:t>
            </a:r>
            <a:br>
              <a:rPr lang="cs-CZ" sz="2800" dirty="0" smtClean="0"/>
            </a:br>
            <a:r>
              <a:rPr lang="cs-CZ" sz="2800" dirty="0" smtClean="0"/>
              <a:t>látek, spojují tepny a žíly</a:t>
            </a:r>
          </a:p>
          <a:p>
            <a:pPr>
              <a:spcBef>
                <a:spcPts val="2400"/>
              </a:spcBef>
            </a:pPr>
            <a:endParaRPr lang="cs-CZ" sz="2800" dirty="0"/>
          </a:p>
          <a:p>
            <a:pPr marL="0" indent="0">
              <a:spcBef>
                <a:spcPts val="2400"/>
              </a:spcBef>
              <a:buNone/>
            </a:pPr>
            <a:endParaRPr lang="cs-CZ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39452" y="2501052"/>
            <a:ext cx="4065240" cy="246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269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C00000"/>
                </a:solidFill>
              </a:rPr>
              <a:t>CÉVY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12160" y="5915068"/>
            <a:ext cx="3024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Obr. 2 Kapsovité chlopně v žílách dolních končetin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51E7-5150-4815-9972-0CBCA0B17A8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685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</a:rPr>
              <a:t>Složení krve: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164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800" dirty="0" smtClean="0"/>
              <a:t>krevní plazma</a:t>
            </a:r>
          </a:p>
          <a:p>
            <a:pPr>
              <a:spcBef>
                <a:spcPts val="1800"/>
              </a:spcBef>
            </a:pPr>
            <a:r>
              <a:rPr lang="cs-CZ" sz="2800" dirty="0" smtClean="0"/>
              <a:t>bílé krvinky</a:t>
            </a:r>
          </a:p>
          <a:p>
            <a:pPr>
              <a:spcBef>
                <a:spcPts val="1800"/>
              </a:spcBef>
            </a:pPr>
            <a:r>
              <a:rPr lang="cs-CZ" sz="2800" dirty="0" smtClean="0"/>
              <a:t>krevní destičky</a:t>
            </a:r>
          </a:p>
          <a:p>
            <a:pPr>
              <a:spcBef>
                <a:spcPts val="1800"/>
              </a:spcBef>
            </a:pPr>
            <a:r>
              <a:rPr lang="cs-CZ" sz="2800" dirty="0" smtClean="0"/>
              <a:t>červené krvinky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68960"/>
            <a:ext cx="4724469" cy="308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51E7-5150-4815-9972-0CBCA0B17A8C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23928" y="6155613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Obr. 3 Krevní buňky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05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</a:rPr>
              <a:t>Krevní skupiny: 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259110"/>
          </a:xfrm>
        </p:spPr>
        <p:txBody>
          <a:bodyPr>
            <a:normAutofit/>
          </a:bodyPr>
          <a:lstStyle/>
          <a:p>
            <a:r>
              <a:rPr lang="cs-CZ" dirty="0" smtClean="0"/>
              <a:t>popsal 1921 Jan Jánský</a:t>
            </a:r>
          </a:p>
          <a:p>
            <a:r>
              <a:rPr lang="cs-CZ" dirty="0" smtClean="0"/>
              <a:t>jsou dědičné</a:t>
            </a:r>
          </a:p>
          <a:p>
            <a:r>
              <a:rPr lang="cs-CZ" dirty="0" smtClean="0"/>
              <a:t>ABO systém: 4 skupiny A, B, O, AB</a:t>
            </a:r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51E7-5150-4815-9972-0CBCA0B17A8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14" b="1865"/>
          <a:stretch/>
        </p:blipFill>
        <p:spPr bwMode="auto">
          <a:xfrm>
            <a:off x="2458437" y="3280004"/>
            <a:ext cx="4176464" cy="28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3768" y="6125234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Obr. 4 Typy krevních skupin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0423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368</Words>
  <Application>Microsoft Office PowerPoint</Application>
  <PresentationFormat>Předvádění na obrazovce (4:3)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Cesta</vt:lpstr>
      <vt:lpstr>ČLOVĚK - OPAKOVÁNÍ</vt:lpstr>
      <vt:lpstr>Snímek 2</vt:lpstr>
      <vt:lpstr>Snímek 3</vt:lpstr>
      <vt:lpstr>Snímek 4</vt:lpstr>
      <vt:lpstr>Snímek 5</vt:lpstr>
      <vt:lpstr>Oběhová soustava</vt:lpstr>
      <vt:lpstr>Snímek 7</vt:lpstr>
      <vt:lpstr>Složení krve:</vt:lpstr>
      <vt:lpstr>Krevní skupiny: </vt:lpstr>
      <vt:lpstr>Mízní soustava</vt:lpstr>
      <vt:lpstr>Snímek 11</vt:lpstr>
      <vt:lpstr> Opakování - křížovka</vt:lpstr>
      <vt:lpstr>POJMY K ZAPAMATOVÁNÍ:</vt:lpstr>
      <vt:lpstr>Stavba dýchací soustavy:</vt:lpstr>
      <vt:lpstr>Snímek 15</vt:lpstr>
      <vt:lpstr>Snímek 16</vt:lpstr>
      <vt:lpstr>Vylučovací soustava</vt:lpstr>
      <vt:lpstr>Snímek 18</vt:lpstr>
      <vt:lpstr>Snímek 19</vt:lpstr>
      <vt:lpstr>Snímek 20</vt:lpstr>
    </vt:vector>
  </TitlesOfParts>
  <Company>Damage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ČLOVĚK - OPAKOVÁNÍ</dc:title>
  <dc:creator>Mr. Brownstone</dc:creator>
  <cp:lastModifiedBy>Mr. Brownstone</cp:lastModifiedBy>
  <cp:revision>10</cp:revision>
  <dcterms:created xsi:type="dcterms:W3CDTF">2016-09-18T19:34:53Z</dcterms:created>
  <dcterms:modified xsi:type="dcterms:W3CDTF">2016-09-23T09:20:45Z</dcterms:modified>
</cp:coreProperties>
</file>