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1" r:id="rId10"/>
    <p:sldId id="267" r:id="rId11"/>
    <p:sldId id="268" r:id="rId12"/>
    <p:sldId id="262" r:id="rId13"/>
    <p:sldId id="269" r:id="rId14"/>
    <p:sldId id="263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CF4B-2B9A-49B1-9946-6BDADEC9842A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055F-DEDF-482F-8E0E-93D4520C97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CF4B-2B9A-49B1-9946-6BDADEC9842A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055F-DEDF-482F-8E0E-93D4520C97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CF4B-2B9A-49B1-9946-6BDADEC9842A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055F-DEDF-482F-8E0E-93D4520C97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CF4B-2B9A-49B1-9946-6BDADEC9842A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055F-DEDF-482F-8E0E-93D4520C97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CF4B-2B9A-49B1-9946-6BDADEC9842A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7B9055F-DEDF-482F-8E0E-93D4520C97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CF4B-2B9A-49B1-9946-6BDADEC9842A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055F-DEDF-482F-8E0E-93D4520C97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CF4B-2B9A-49B1-9946-6BDADEC9842A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055F-DEDF-482F-8E0E-93D4520C97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CF4B-2B9A-49B1-9946-6BDADEC9842A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055F-DEDF-482F-8E0E-93D4520C97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CF4B-2B9A-49B1-9946-6BDADEC9842A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055F-DEDF-482F-8E0E-93D4520C97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CF4B-2B9A-49B1-9946-6BDADEC9842A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055F-DEDF-482F-8E0E-93D4520C97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CF4B-2B9A-49B1-9946-6BDADEC9842A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055F-DEDF-482F-8E0E-93D4520C97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45CF4B-2B9A-49B1-9946-6BDADEC9842A}" type="datetimeFigureOut">
              <a:rPr lang="cs-CZ" smtClean="0"/>
              <a:pPr/>
              <a:t>19.9.2016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B9055F-DEDF-482F-8E0E-93D4520C97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OPAKOV</a:t>
            </a:r>
            <a:r>
              <a:rPr lang="cs-CZ" dirty="0" smtClean="0"/>
              <a:t>ÁNÍ – ZOOLOGIE 7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Obojživelníci - rozmnožování</a:t>
            </a:r>
            <a:endParaRPr lang="cs-CZ" dirty="0"/>
          </a:p>
        </p:txBody>
      </p:sp>
      <p:pic>
        <p:nvPicPr>
          <p:cNvPr id="73730" name="Picture 2" descr="Výsledek obrázku pro pul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5733636" cy="4536504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691680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cs-CZ" dirty="0" smtClean="0"/>
              <a:t>Rozmnožování – vajíčka, vnější oplození, pulci, proměna v dospělce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Naši obojživelníci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Čolci</a:t>
            </a:r>
          </a:p>
          <a:p>
            <a:pPr lvl="1"/>
            <a:r>
              <a:rPr lang="cs-CZ" dirty="0" smtClean="0"/>
              <a:t>čolek obecný</a:t>
            </a:r>
          </a:p>
          <a:p>
            <a:pPr lvl="1"/>
            <a:r>
              <a:rPr lang="cs-CZ" dirty="0" smtClean="0"/>
              <a:t>čolek horský</a:t>
            </a:r>
          </a:p>
          <a:p>
            <a:r>
              <a:rPr lang="cs-CZ" dirty="0" smtClean="0"/>
              <a:t>Mloci</a:t>
            </a:r>
          </a:p>
          <a:p>
            <a:pPr lvl="1"/>
            <a:r>
              <a:rPr lang="cs-CZ" dirty="0" smtClean="0"/>
              <a:t>Mlok skvrnitý</a:t>
            </a:r>
          </a:p>
          <a:p>
            <a:r>
              <a:rPr lang="cs-CZ" dirty="0" smtClean="0"/>
              <a:t>Žáby</a:t>
            </a:r>
          </a:p>
          <a:p>
            <a:pPr lvl="1"/>
            <a:r>
              <a:rPr lang="cs-CZ" dirty="0" smtClean="0"/>
              <a:t>Kuňka</a:t>
            </a:r>
          </a:p>
          <a:p>
            <a:pPr lvl="1"/>
            <a:r>
              <a:rPr lang="cs-CZ" dirty="0" smtClean="0"/>
              <a:t>Skokan</a:t>
            </a:r>
          </a:p>
          <a:p>
            <a:pPr lvl="1"/>
            <a:r>
              <a:rPr lang="cs-CZ" dirty="0" smtClean="0"/>
              <a:t>Ropucha</a:t>
            </a:r>
          </a:p>
          <a:p>
            <a:pPr lvl="1"/>
            <a:r>
              <a:rPr lang="cs-CZ" dirty="0" smtClean="0"/>
              <a:t>rosnička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PLAZI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Suchozemští</a:t>
            </a:r>
          </a:p>
          <a:p>
            <a:r>
              <a:rPr lang="cs-CZ" dirty="0" smtClean="0"/>
              <a:t>Proměnlivá teplota těla</a:t>
            </a:r>
          </a:p>
          <a:p>
            <a:r>
              <a:rPr lang="cs-CZ" dirty="0" smtClean="0"/>
              <a:t>Suchá zrohovatělá svrchní část kůže – šupiny</a:t>
            </a:r>
          </a:p>
          <a:p>
            <a:r>
              <a:rPr lang="cs-CZ" dirty="0" smtClean="0"/>
              <a:t>Srdce – 2P, 2K</a:t>
            </a:r>
          </a:p>
          <a:p>
            <a:r>
              <a:rPr lang="cs-CZ" dirty="0" smtClean="0"/>
              <a:t>Oplození  - vnitřní, kladou vejce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Plazi - rozdělení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470916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Želvy</a:t>
            </a:r>
          </a:p>
          <a:p>
            <a:pPr lvl="1"/>
            <a:r>
              <a:rPr lang="cs-CZ" dirty="0" smtClean="0"/>
              <a:t>krunýř, horní a spodní štít, horní spojen s kostrou, nemají zuby</a:t>
            </a:r>
          </a:p>
          <a:p>
            <a:r>
              <a:rPr lang="cs-CZ" dirty="0" smtClean="0"/>
              <a:t>Krokodýli</a:t>
            </a:r>
          </a:p>
          <a:p>
            <a:pPr lvl="1"/>
            <a:r>
              <a:rPr lang="cs-CZ" dirty="0" smtClean="0"/>
              <a:t>Zuby jako u savců</a:t>
            </a:r>
          </a:p>
          <a:p>
            <a:pPr lvl="1"/>
            <a:r>
              <a:rPr lang="cs-CZ" dirty="0" smtClean="0"/>
              <a:t>Nejdokonalejší srdce</a:t>
            </a:r>
          </a:p>
          <a:p>
            <a:pPr lvl="1"/>
            <a:r>
              <a:rPr lang="cs-CZ" dirty="0" smtClean="0"/>
              <a:t>Krokodýli, aligátoři, kajmani, gaviálové</a:t>
            </a:r>
          </a:p>
          <a:p>
            <a:r>
              <a:rPr lang="cs-CZ" dirty="0" smtClean="0"/>
              <a:t>Ještěři</a:t>
            </a:r>
          </a:p>
          <a:p>
            <a:pPr lvl="1"/>
            <a:r>
              <a:rPr lang="cs-CZ" dirty="0" smtClean="0"/>
              <a:t>Svlékají kůži, dobrý zrak, oční víčka nesrostlá, pohyblivá</a:t>
            </a:r>
          </a:p>
          <a:p>
            <a:pPr lvl="1"/>
            <a:r>
              <a:rPr lang="cs-CZ" dirty="0" smtClean="0"/>
              <a:t>Ještěrka, slepýš (bez končetin, v nebezpečí odlamuje ocas)</a:t>
            </a:r>
          </a:p>
          <a:p>
            <a:r>
              <a:rPr lang="cs-CZ" dirty="0" smtClean="0"/>
              <a:t>Hadi</a:t>
            </a:r>
          </a:p>
          <a:p>
            <a:pPr lvl="1"/>
            <a:r>
              <a:rPr lang="cs-CZ" dirty="0" smtClean="0"/>
              <a:t>Tělo bez končetin, volně pohyblivá žebra, pravý lalok plic, víčka srostlá a průhledná</a:t>
            </a:r>
          </a:p>
          <a:p>
            <a:pPr lvl="1"/>
            <a:r>
              <a:rPr lang="cs-CZ" dirty="0" err="1" smtClean="0"/>
              <a:t>Jackobsonův</a:t>
            </a:r>
            <a:r>
              <a:rPr lang="cs-CZ" dirty="0" smtClean="0"/>
              <a:t> orgán – horní patro tlamy, vnímá pachy </a:t>
            </a:r>
          </a:p>
          <a:p>
            <a:pPr lvl="1"/>
            <a:r>
              <a:rPr lang="cs-CZ" dirty="0" smtClean="0"/>
              <a:t>Užovka obojková, podplamatá, hladká, stromová</a:t>
            </a:r>
          </a:p>
          <a:p>
            <a:pPr lvl="1"/>
            <a:r>
              <a:rPr lang="cs-CZ" dirty="0" smtClean="0"/>
              <a:t>Zmije obecná – rodí živá mláďata</a:t>
            </a:r>
          </a:p>
          <a:p>
            <a:pPr lvl="1"/>
            <a:r>
              <a:rPr lang="cs-CZ" dirty="0" smtClean="0"/>
              <a:t>cizokrajní – chameleon, varan komodský, hroznýš královský, anakonda, krajta, kobra, chřestýš, korálovci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778098"/>
          </a:xfrm>
        </p:spPr>
        <p:txBody>
          <a:bodyPr/>
          <a:lstStyle/>
          <a:p>
            <a:r>
              <a:rPr lang="cs-CZ" dirty="0" smtClean="0"/>
              <a:t>PTÁCI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470916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Tělo kryto peřím (</a:t>
            </a:r>
            <a:r>
              <a:rPr lang="cs-CZ" dirty="0" smtClean="0">
                <a:solidFill>
                  <a:srgbClr val="FF0000"/>
                </a:solidFill>
              </a:rPr>
              <a:t>obrysové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kr</a:t>
            </a:r>
            <a:r>
              <a:rPr lang="cs-CZ" dirty="0" err="1" smtClean="0"/>
              <a:t>ycí</a:t>
            </a:r>
            <a:r>
              <a:rPr lang="cs-CZ" dirty="0" smtClean="0"/>
              <a:t>, letky, rýdovací, a </a:t>
            </a:r>
            <a:r>
              <a:rPr lang="cs-CZ" dirty="0" smtClean="0">
                <a:solidFill>
                  <a:srgbClr val="FF0000"/>
                </a:solidFill>
              </a:rPr>
              <a:t>prachové</a:t>
            </a:r>
            <a:r>
              <a:rPr lang="cs-CZ" dirty="0" smtClean="0"/>
              <a:t>)</a:t>
            </a:r>
            <a:endParaRPr lang="cs-CZ" dirty="0" smtClean="0"/>
          </a:p>
          <a:p>
            <a:r>
              <a:rPr lang="cs-CZ" dirty="0" smtClean="0"/>
              <a:t>Přední končetiny – křídla</a:t>
            </a:r>
          </a:p>
          <a:p>
            <a:r>
              <a:rPr lang="cs-CZ" dirty="0" smtClean="0"/>
              <a:t>Zadní končetiny – </a:t>
            </a:r>
            <a:r>
              <a:rPr lang="cs-CZ" dirty="0" smtClean="0"/>
              <a:t>běhák se 4 prsty pokrytý štítky z rohoviny</a:t>
            </a:r>
            <a:endParaRPr lang="cs-CZ" dirty="0" smtClean="0"/>
          </a:p>
          <a:p>
            <a:r>
              <a:rPr lang="cs-CZ" dirty="0" smtClean="0"/>
              <a:t>Kostra – lehká – dutinky v dlouhých </a:t>
            </a:r>
            <a:r>
              <a:rPr lang="cs-CZ" dirty="0" smtClean="0"/>
              <a:t>kostech a srůsty různých kostí, klíční kosti srostlé v sáňky</a:t>
            </a:r>
            <a:endParaRPr lang="cs-CZ" dirty="0" smtClean="0"/>
          </a:p>
          <a:p>
            <a:r>
              <a:rPr lang="cs-CZ" dirty="0" smtClean="0"/>
              <a:t>Bezzubý zobák krytý rohovinou, </a:t>
            </a:r>
            <a:r>
              <a:rPr lang="cs-CZ" dirty="0" smtClean="0"/>
              <a:t>polykají celou potravu</a:t>
            </a:r>
          </a:p>
          <a:p>
            <a:r>
              <a:rPr lang="cs-CZ" dirty="0" smtClean="0"/>
              <a:t>Vole- z jícnu, natráví potravu</a:t>
            </a:r>
          </a:p>
          <a:p>
            <a:r>
              <a:rPr lang="cs-CZ" dirty="0" smtClean="0"/>
              <a:t>Kloaka</a:t>
            </a:r>
          </a:p>
          <a:p>
            <a:r>
              <a:rPr lang="cs-CZ" dirty="0" smtClean="0"/>
              <a:t>Dýchací soustava – nosní otvory v zobáku, hlasové ústrojí syrinx, plíce i vzdušné vaky – dvojí </a:t>
            </a:r>
            <a:r>
              <a:rPr lang="cs-CZ" dirty="0" smtClean="0"/>
              <a:t>okysličení</a:t>
            </a:r>
          </a:p>
          <a:p>
            <a:r>
              <a:rPr lang="cs-CZ" dirty="0" smtClean="0"/>
              <a:t>Smysly – dobrý zrak a sluch, rozvinuto instinktivní chování</a:t>
            </a:r>
            <a:endParaRPr lang="cs-CZ" dirty="0" smtClean="0"/>
          </a:p>
          <a:p>
            <a:r>
              <a:rPr lang="cs-CZ" dirty="0" smtClean="0"/>
              <a:t>Řízená tělesná teplota – 40;°C</a:t>
            </a:r>
          </a:p>
          <a:p>
            <a:r>
              <a:rPr lang="cs-CZ" dirty="0" smtClean="0"/>
              <a:t>Vejcorodí, oddělené pohlaví, pohlavní </a:t>
            </a:r>
            <a:r>
              <a:rPr lang="cs-CZ" dirty="0" smtClean="0"/>
              <a:t>dvojtvárnost (sa</a:t>
            </a:r>
            <a:r>
              <a:rPr lang="cs-CZ" dirty="0" smtClean="0"/>
              <a:t>mec  x  samice)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850106"/>
          </a:xfrm>
        </p:spPr>
        <p:txBody>
          <a:bodyPr/>
          <a:lstStyle/>
          <a:p>
            <a:r>
              <a:rPr lang="cs-CZ" dirty="0" smtClean="0"/>
              <a:t>CHOVÁNÍ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40060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Hnízdění </a:t>
            </a:r>
          </a:p>
          <a:p>
            <a:pPr lvl="1"/>
            <a:r>
              <a:rPr lang="cs-CZ" dirty="0" smtClean="0"/>
              <a:t>Tok – námluvy, svatební šat</a:t>
            </a:r>
          </a:p>
          <a:p>
            <a:pPr lvl="1"/>
            <a:r>
              <a:rPr lang="cs-CZ" dirty="0" smtClean="0"/>
              <a:t>Stavba hnízda</a:t>
            </a:r>
          </a:p>
          <a:p>
            <a:pPr lvl="1"/>
            <a:r>
              <a:rPr lang="cs-CZ" dirty="0" smtClean="0"/>
              <a:t>Snášení vajec </a:t>
            </a:r>
          </a:p>
          <a:p>
            <a:pPr lvl="1"/>
            <a:r>
              <a:rPr lang="cs-CZ" dirty="0" smtClean="0"/>
              <a:t>Vysedávání mláďat (11-12 týdnů)</a:t>
            </a:r>
          </a:p>
          <a:p>
            <a:pPr lvl="1"/>
            <a:r>
              <a:rPr lang="cs-CZ" dirty="0" smtClean="0"/>
              <a:t>Péče o ně (na rozdíl od plazů)</a:t>
            </a:r>
          </a:p>
          <a:p>
            <a:r>
              <a:rPr lang="cs-CZ" dirty="0" err="1" smtClean="0"/>
              <a:t>Mláďta</a:t>
            </a:r>
            <a:endParaRPr lang="cs-CZ" dirty="0" smtClean="0"/>
          </a:p>
          <a:p>
            <a:pPr lvl="1"/>
            <a:r>
              <a:rPr lang="cs-CZ" dirty="0" smtClean="0"/>
              <a:t>Holá a slepá – krmiví ptáci</a:t>
            </a:r>
          </a:p>
          <a:p>
            <a:pPr lvl="1"/>
            <a:r>
              <a:rPr lang="cs-CZ" dirty="0" smtClean="0"/>
              <a:t>S prachovým peřím, vidí – nekrmiví ptáci</a:t>
            </a:r>
          </a:p>
          <a:p>
            <a:r>
              <a:rPr lang="cs-CZ" dirty="0" smtClean="0"/>
              <a:t>Dorozumívání – hlasové projevy</a:t>
            </a:r>
          </a:p>
          <a:p>
            <a:pPr lvl="1"/>
            <a:r>
              <a:rPr lang="cs-CZ" dirty="0" smtClean="0"/>
              <a:t>Vábení</a:t>
            </a:r>
          </a:p>
          <a:p>
            <a:pPr lvl="1"/>
            <a:r>
              <a:rPr lang="cs-CZ" dirty="0" smtClean="0"/>
              <a:t>Varování</a:t>
            </a:r>
          </a:p>
          <a:p>
            <a:pPr lvl="1"/>
            <a:r>
              <a:rPr lang="cs-CZ" dirty="0" smtClean="0"/>
              <a:t>Zpěv (samci)</a:t>
            </a:r>
          </a:p>
          <a:p>
            <a:r>
              <a:rPr lang="cs-CZ" dirty="0" smtClean="0"/>
              <a:t>Táhnutí na jiná místa (jak se orientují?)</a:t>
            </a:r>
          </a:p>
          <a:p>
            <a:pPr lvl="1"/>
            <a:r>
              <a:rPr lang="cs-CZ" dirty="0" smtClean="0"/>
              <a:t>Tažní</a:t>
            </a:r>
          </a:p>
          <a:p>
            <a:pPr lvl="1"/>
            <a:r>
              <a:rPr lang="cs-CZ" dirty="0" smtClean="0"/>
              <a:t>Stálí</a:t>
            </a:r>
          </a:p>
          <a:p>
            <a:pPr lvl="1"/>
            <a:r>
              <a:rPr lang="cs-CZ" dirty="0" smtClean="0"/>
              <a:t>potulní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STRUNATCI</a:t>
            </a:r>
            <a:endParaRPr lang="cs-CZ" dirty="0"/>
          </a:p>
        </p:txBody>
      </p:sp>
      <p:pic>
        <p:nvPicPr>
          <p:cNvPr id="13314" name="Picture 2" descr="Výsledek obrázku pro STRUNATCI SCHé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636356" cy="280831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55576" y="4941168"/>
            <a:ext cx="22092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Opora těla 2</a:t>
            </a:r>
          </a:p>
          <a:p>
            <a:r>
              <a:rPr lang="cs-CZ" dirty="0" smtClean="0"/>
              <a:t>Trávicí soustava 6</a:t>
            </a:r>
          </a:p>
          <a:p>
            <a:r>
              <a:rPr lang="cs-CZ" dirty="0" smtClean="0"/>
              <a:t>Cévní soustava 7</a:t>
            </a:r>
          </a:p>
          <a:p>
            <a:r>
              <a:rPr lang="cs-CZ" dirty="0" smtClean="0"/>
              <a:t>Nervová soustava 1</a:t>
            </a:r>
          </a:p>
          <a:p>
            <a:r>
              <a:rPr lang="cs-CZ" dirty="0" smtClean="0"/>
              <a:t>Rozmnožování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95936" y="5013176"/>
            <a:ext cx="38379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ROZDĚLENÍ</a:t>
            </a:r>
          </a:p>
          <a:p>
            <a:r>
              <a:rPr lang="cs-CZ" dirty="0" smtClean="0"/>
              <a:t>Pláštěnci – sumky, salpy</a:t>
            </a:r>
          </a:p>
          <a:p>
            <a:r>
              <a:rPr lang="cs-CZ" dirty="0" smtClean="0"/>
              <a:t>Bezlebeční – kopinatec plžovitý</a:t>
            </a:r>
          </a:p>
          <a:p>
            <a:r>
              <a:rPr lang="cs-CZ" dirty="0" smtClean="0"/>
              <a:t>Obratlovci – strunu nahrazuje páteř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KRUHOÚSTÍ</a:t>
            </a:r>
            <a:endParaRPr lang="cs-CZ" dirty="0"/>
          </a:p>
        </p:txBody>
      </p:sp>
      <p:pic>
        <p:nvPicPr>
          <p:cNvPr id="69634" name="Picture 2" descr="Výsledek obrázku pro MIH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2400000" cy="1800000"/>
          </a:xfrm>
          <a:prstGeom prst="rect">
            <a:avLst/>
          </a:prstGeom>
          <a:noFill/>
        </p:spPr>
      </p:pic>
      <p:pic>
        <p:nvPicPr>
          <p:cNvPr id="69636" name="Picture 4" descr="Výsledek obrázku pro MIHU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700808"/>
            <a:ext cx="4762500" cy="282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PARYBY – žraloci a rejnoci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99592" y="1628800"/>
            <a:ext cx="23551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Moře</a:t>
            </a:r>
          </a:p>
          <a:p>
            <a:r>
              <a:rPr lang="cs-CZ" dirty="0" smtClean="0"/>
              <a:t>Chrupavčitá kostra</a:t>
            </a:r>
          </a:p>
          <a:p>
            <a:r>
              <a:rPr lang="cs-CZ" dirty="0" smtClean="0"/>
              <a:t>Žábra pod 5-7 otvory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71600" y="3356992"/>
            <a:ext cx="57599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Máčka skvrnitá, žralok obrovský (největší), kladivouni</a:t>
            </a:r>
          </a:p>
          <a:p>
            <a:r>
              <a:rPr lang="cs-CZ" dirty="0" smtClean="0"/>
              <a:t>Manta </a:t>
            </a:r>
          </a:p>
          <a:p>
            <a:r>
              <a:rPr lang="cs-CZ" dirty="0" smtClean="0"/>
              <a:t>rejnok</a:t>
            </a:r>
            <a:endParaRPr lang="cs-CZ" dirty="0"/>
          </a:p>
        </p:txBody>
      </p:sp>
      <p:pic>
        <p:nvPicPr>
          <p:cNvPr id="68610" name="Picture 2" descr="Výsledek obrázku pro máčka skvrnit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268760"/>
            <a:ext cx="2400000" cy="1800000"/>
          </a:xfrm>
          <a:prstGeom prst="rect">
            <a:avLst/>
          </a:prstGeom>
          <a:noFill/>
        </p:spPr>
      </p:pic>
      <p:pic>
        <p:nvPicPr>
          <p:cNvPr id="68612" name="Picture 4" descr="Výsledek obrázku pro man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77072"/>
            <a:ext cx="2698682" cy="1800000"/>
          </a:xfrm>
          <a:prstGeom prst="rect">
            <a:avLst/>
          </a:prstGeom>
          <a:noFill/>
        </p:spPr>
      </p:pic>
      <p:pic>
        <p:nvPicPr>
          <p:cNvPr id="68614" name="Picture 6" descr="Výsledek obrázku pro rejn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509120"/>
            <a:ext cx="2482336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RYBY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Páteř z obratlů, skřele, ploutevní paprsky</a:t>
            </a:r>
          </a:p>
          <a:p>
            <a:r>
              <a:rPr lang="cs-CZ" dirty="0" smtClean="0"/>
              <a:t>Ploutve</a:t>
            </a:r>
          </a:p>
          <a:p>
            <a:pPr lvl="1"/>
            <a:r>
              <a:rPr lang="cs-CZ" dirty="0" smtClean="0"/>
              <a:t>párové: prsní, břišní</a:t>
            </a:r>
          </a:p>
          <a:p>
            <a:pPr lvl="1"/>
            <a:r>
              <a:rPr lang="cs-CZ" dirty="0" smtClean="0"/>
              <a:t>Nepárové: hřbetní, řitní, ocasní</a:t>
            </a:r>
          </a:p>
          <a:p>
            <a:r>
              <a:rPr lang="cs-CZ" dirty="0" smtClean="0"/>
              <a:t>Plynový měchýř</a:t>
            </a:r>
          </a:p>
          <a:p>
            <a:r>
              <a:rPr lang="cs-CZ" dirty="0" smtClean="0"/>
              <a:t>Šupiny</a:t>
            </a:r>
          </a:p>
          <a:p>
            <a:r>
              <a:rPr lang="cs-CZ" dirty="0" smtClean="0"/>
              <a:t>Postranní čára – vnímá tlak a pohyb vody</a:t>
            </a:r>
          </a:p>
          <a:p>
            <a:r>
              <a:rPr lang="cs-CZ" dirty="0" smtClean="0"/>
              <a:t>Žábry pod skřelemi</a:t>
            </a:r>
          </a:p>
          <a:p>
            <a:r>
              <a:rPr lang="cs-CZ" dirty="0" smtClean="0"/>
              <a:t>Srdce – síň, komora</a:t>
            </a:r>
          </a:p>
          <a:p>
            <a:r>
              <a:rPr lang="cs-CZ" dirty="0" smtClean="0"/>
              <a:t>NS – nervy, mozek, mícha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Ryby sladkovodní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9675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Pásmo pstruhové – horské potoky, říčky</a:t>
            </a:r>
          </a:p>
          <a:p>
            <a:r>
              <a:rPr lang="cs-CZ" dirty="0" smtClean="0"/>
              <a:t>Pásmo lipanové – podhorské</a:t>
            </a:r>
          </a:p>
          <a:p>
            <a:r>
              <a:rPr lang="cs-CZ" dirty="0" smtClean="0"/>
              <a:t>Pásmo parmové – střední tok</a:t>
            </a:r>
          </a:p>
          <a:p>
            <a:r>
              <a:rPr lang="cs-CZ" dirty="0" smtClean="0"/>
              <a:t>Pásmo cejnové – dolní tok</a:t>
            </a:r>
            <a:endParaRPr lang="cs-CZ" dirty="0"/>
          </a:p>
        </p:txBody>
      </p:sp>
      <p:pic>
        <p:nvPicPr>
          <p:cNvPr id="70660" name="Picture 4" descr="Výsledek obrázku pro cej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132856"/>
            <a:ext cx="2946794" cy="1800000"/>
          </a:xfrm>
          <a:prstGeom prst="rect">
            <a:avLst/>
          </a:prstGeom>
          <a:noFill/>
        </p:spPr>
      </p:pic>
      <p:pic>
        <p:nvPicPr>
          <p:cNvPr id="70662" name="Picture 6" descr="Výsledek obrázku pro pstruh"/>
          <p:cNvPicPr>
            <a:picLocks noChangeAspect="1" noChangeArrowheads="1"/>
          </p:cNvPicPr>
          <p:nvPr/>
        </p:nvPicPr>
        <p:blipFill>
          <a:blip r:embed="rId3" cstate="print"/>
          <a:srcRect t="24003" b="39993"/>
          <a:stretch>
            <a:fillRect/>
          </a:stretch>
        </p:blipFill>
        <p:spPr bwMode="auto">
          <a:xfrm>
            <a:off x="323528" y="3140968"/>
            <a:ext cx="4000000" cy="108012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755576" y="4653136"/>
            <a:ext cx="3865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Dravé – štika, okoun, candát, sumec</a:t>
            </a:r>
          </a:p>
          <a:p>
            <a:r>
              <a:rPr lang="cs-CZ" dirty="0" smtClean="0"/>
              <a:t>Nedravé – kapr, lín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Ryby - rozmnožování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298092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Oddělené pohlaví</a:t>
            </a:r>
          </a:p>
          <a:p>
            <a:r>
              <a:rPr lang="cs-CZ" dirty="0" smtClean="0"/>
              <a:t>Samice - jikernačky</a:t>
            </a:r>
          </a:p>
          <a:p>
            <a:r>
              <a:rPr lang="cs-CZ" dirty="0" smtClean="0"/>
              <a:t>Samci - </a:t>
            </a:r>
            <a:r>
              <a:rPr lang="cs-CZ" dirty="0" err="1" smtClean="0"/>
              <a:t>mlíčáci</a:t>
            </a:r>
            <a:endParaRPr lang="cs-CZ" dirty="0" smtClean="0"/>
          </a:p>
          <a:p>
            <a:r>
              <a:rPr lang="cs-CZ" dirty="0" smtClean="0"/>
              <a:t>Vnější oplození – tření</a:t>
            </a:r>
          </a:p>
          <a:p>
            <a:r>
              <a:rPr lang="cs-CZ" dirty="0" smtClean="0"/>
              <a:t>Plůdek – výživa ze žloutkového váčku</a:t>
            </a:r>
          </a:p>
          <a:p>
            <a:r>
              <a:rPr lang="cs-CZ" dirty="0" smtClean="0"/>
              <a:t>Chovné ryby – kapři (teplovodní), pstruzi (studenovodní)</a:t>
            </a:r>
            <a:endParaRPr lang="cs-CZ" dirty="0"/>
          </a:p>
        </p:txBody>
      </p:sp>
      <p:pic>
        <p:nvPicPr>
          <p:cNvPr id="71682" name="Picture 2" descr="Výsledek obrázku pro žloutkový váč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988840"/>
            <a:ext cx="2232248" cy="3254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Ryby mořské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Sleď</a:t>
            </a:r>
          </a:p>
          <a:p>
            <a:r>
              <a:rPr lang="cs-CZ" dirty="0" smtClean="0"/>
              <a:t>Treska</a:t>
            </a:r>
          </a:p>
          <a:p>
            <a:r>
              <a:rPr lang="cs-CZ" dirty="0" smtClean="0"/>
              <a:t>Tuňák</a:t>
            </a:r>
          </a:p>
          <a:p>
            <a:r>
              <a:rPr lang="cs-CZ" dirty="0" smtClean="0"/>
              <a:t>Makrela</a:t>
            </a:r>
          </a:p>
          <a:p>
            <a:r>
              <a:rPr lang="cs-CZ" dirty="0" smtClean="0"/>
              <a:t>losos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/>
              <a:t>OBOJŽIVELNÍCI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6203032" cy="470916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Larvy – voda</a:t>
            </a:r>
          </a:p>
          <a:p>
            <a:r>
              <a:rPr lang="cs-CZ" dirty="0" smtClean="0"/>
              <a:t>Dospělec – souš</a:t>
            </a:r>
          </a:p>
          <a:p>
            <a:r>
              <a:rPr lang="cs-CZ" dirty="0" smtClean="0"/>
              <a:t>Proměnlivá tělesná teplota</a:t>
            </a:r>
          </a:p>
          <a:p>
            <a:r>
              <a:rPr lang="cs-CZ" dirty="0" smtClean="0"/>
              <a:t>Stále vlhká kůže</a:t>
            </a:r>
          </a:p>
          <a:p>
            <a:r>
              <a:rPr lang="cs-CZ" dirty="0" smtClean="0"/>
              <a:t>Larvy (pulci) – vnější a vnitřní žábry, ocásek,  proměnlivá tělesná teplota</a:t>
            </a:r>
          </a:p>
          <a:p>
            <a:r>
              <a:rPr lang="cs-CZ" dirty="0" smtClean="0"/>
              <a:t>Čím se liší od ryb </a:t>
            </a:r>
          </a:p>
          <a:p>
            <a:pPr lvl="1"/>
            <a:r>
              <a:rPr lang="cs-CZ" dirty="0" smtClean="0"/>
              <a:t>Končetiny</a:t>
            </a:r>
          </a:p>
          <a:p>
            <a:pPr lvl="1"/>
            <a:r>
              <a:rPr lang="cs-CZ" dirty="0" smtClean="0"/>
              <a:t>Kůže holá, slizové žlázy (i jedové – žáby)</a:t>
            </a:r>
          </a:p>
          <a:p>
            <a:pPr lvl="1"/>
            <a:r>
              <a:rPr lang="cs-CZ" dirty="0" smtClean="0"/>
              <a:t>Pokožku svlékají</a:t>
            </a:r>
          </a:p>
          <a:p>
            <a:pPr lvl="1"/>
            <a:r>
              <a:rPr lang="cs-CZ" dirty="0" smtClean="0"/>
              <a:t>Kloaka – společné vyústění TS, VS, PS</a:t>
            </a:r>
          </a:p>
          <a:p>
            <a:pPr lvl="1"/>
            <a:r>
              <a:rPr lang="cs-CZ" dirty="0" smtClean="0"/>
              <a:t>Srdce – 1K, 2P – krev smíšená, dýchají i kůží</a:t>
            </a:r>
          </a:p>
        </p:txBody>
      </p:sp>
      <p:pic>
        <p:nvPicPr>
          <p:cNvPr id="66562" name="Picture 2" descr="Výsledek obrázku pro jedovaté žá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340768"/>
            <a:ext cx="2082353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138</TotalTime>
  <Words>595</Words>
  <Application>Microsoft Office PowerPoint</Application>
  <PresentationFormat>Předvádění na obrazovce (4:3)</PresentationFormat>
  <Paragraphs>127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Vrchol</vt:lpstr>
      <vt:lpstr>OPAKOVÁNÍ – ZOOLOGIE 7</vt:lpstr>
      <vt:lpstr>STRUNATCI</vt:lpstr>
      <vt:lpstr>KRUHOÚSTÍ</vt:lpstr>
      <vt:lpstr>PARYBY – žraloci a rejnoci</vt:lpstr>
      <vt:lpstr>RYBY</vt:lpstr>
      <vt:lpstr>Ryby sladkovodní</vt:lpstr>
      <vt:lpstr>Ryby - rozmnožování</vt:lpstr>
      <vt:lpstr>Ryby mořské</vt:lpstr>
      <vt:lpstr>OBOJŽIVELNÍCI</vt:lpstr>
      <vt:lpstr>Obojživelníci - rozmnožování</vt:lpstr>
      <vt:lpstr>Naši obojživelníci</vt:lpstr>
      <vt:lpstr>PLAZI</vt:lpstr>
      <vt:lpstr>Plazi - rozdělení</vt:lpstr>
      <vt:lpstr>PTÁCI</vt:lpstr>
      <vt:lpstr>CHOVÁNÍ</vt:lpstr>
    </vt:vector>
  </TitlesOfParts>
  <Company>Damage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OPAKOVÁNÍ – ZOOLOGIE 7</dc:title>
  <dc:creator>Mr. Brownstone</dc:creator>
  <cp:lastModifiedBy>Mr. Brownstone</cp:lastModifiedBy>
  <cp:revision>17</cp:revision>
  <dcterms:created xsi:type="dcterms:W3CDTF">2016-09-14T02:11:49Z</dcterms:created>
  <dcterms:modified xsi:type="dcterms:W3CDTF">2016-09-19T04:53:35Z</dcterms:modified>
</cp:coreProperties>
</file>