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75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5" r:id="rId12"/>
    <p:sldId id="267" r:id="rId13"/>
    <p:sldId id="269" r:id="rId14"/>
    <p:sldId id="270" r:id="rId15"/>
    <p:sldId id="271" r:id="rId16"/>
    <p:sldId id="264" r:id="rId17"/>
    <p:sldId id="26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3AB3-0718-4624-B441-E567A8F0AB5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651F6E3-6281-48DB-9319-2AEAFDAE7572}">
      <dgm:prSet/>
      <dgm:spPr/>
      <dgm:t>
        <a:bodyPr/>
        <a:lstStyle/>
        <a:p>
          <a:pPr rtl="0"/>
          <a:r>
            <a:rPr lang="cs-CZ" dirty="0" smtClean="0"/>
            <a:t>VY_52_INOVACE_34_Přírodopis 7.ročník_Růžovité</a:t>
          </a:r>
          <a:endParaRPr lang="cs-CZ" dirty="0"/>
        </a:p>
      </dgm:t>
    </dgm:pt>
    <dgm:pt modelId="{A571E265-742E-411A-ABCF-E39FDBC7528A}" type="parTrans" cxnId="{7BC66EC3-EBD6-4F3A-99ED-9D25F66FFA51}">
      <dgm:prSet/>
      <dgm:spPr/>
      <dgm:t>
        <a:bodyPr/>
        <a:lstStyle/>
        <a:p>
          <a:endParaRPr lang="cs-CZ"/>
        </a:p>
      </dgm:t>
    </dgm:pt>
    <dgm:pt modelId="{E33260FE-399D-481C-B2D6-3B35DD16DC84}" type="sibTrans" cxnId="{7BC66EC3-EBD6-4F3A-99ED-9D25F66FFA51}">
      <dgm:prSet/>
      <dgm:spPr/>
      <dgm:t>
        <a:bodyPr/>
        <a:lstStyle/>
        <a:p>
          <a:endParaRPr lang="cs-CZ"/>
        </a:p>
      </dgm:t>
    </dgm:pt>
    <dgm:pt modelId="{D1D4F407-5343-4D3F-B5B9-D407B03CAEB4}">
      <dgm:prSet/>
      <dgm:spPr/>
      <dgm:t>
        <a:bodyPr/>
        <a:lstStyle/>
        <a:p>
          <a:pPr rtl="0"/>
          <a:r>
            <a:rPr lang="cs-CZ" dirty="0" smtClean="0"/>
            <a:t>ZŠ Týnec nad Labem</a:t>
          </a:r>
          <a:endParaRPr lang="cs-CZ" dirty="0"/>
        </a:p>
      </dgm:t>
    </dgm:pt>
    <dgm:pt modelId="{FB3E2B41-81AD-4068-9354-4B764E7CC2F7}" type="parTrans" cxnId="{14367CC6-B9B1-40CF-BBB3-C17F79391DAE}">
      <dgm:prSet/>
      <dgm:spPr/>
      <dgm:t>
        <a:bodyPr/>
        <a:lstStyle/>
        <a:p>
          <a:endParaRPr lang="cs-CZ"/>
        </a:p>
      </dgm:t>
    </dgm:pt>
    <dgm:pt modelId="{878E4EBE-18EA-43B6-B589-1210E1E4CF6A}" type="sibTrans" cxnId="{14367CC6-B9B1-40CF-BBB3-C17F79391DAE}">
      <dgm:prSet/>
      <dgm:spPr/>
      <dgm:t>
        <a:bodyPr/>
        <a:lstStyle/>
        <a:p>
          <a:endParaRPr lang="cs-CZ"/>
        </a:p>
      </dgm:t>
    </dgm:pt>
    <dgm:pt modelId="{D1B46980-6531-4606-95E6-44980827E919}">
      <dgm:prSet/>
      <dgm:spPr/>
      <dgm:t>
        <a:bodyPr/>
        <a:lstStyle/>
        <a:p>
          <a:pPr rtl="0"/>
          <a:r>
            <a:rPr lang="cs-CZ" dirty="0" smtClean="0"/>
            <a:t>AUTOR: Lenka Hrnčířová</a:t>
          </a:r>
          <a:endParaRPr lang="cs-CZ" dirty="0"/>
        </a:p>
      </dgm:t>
    </dgm:pt>
    <dgm:pt modelId="{4F7B2CF5-A270-4D61-A510-1C1C5A4DCD3B}" type="parTrans" cxnId="{AB906E97-3CD9-4E05-91AE-864F8E394536}">
      <dgm:prSet/>
      <dgm:spPr/>
      <dgm:t>
        <a:bodyPr/>
        <a:lstStyle/>
        <a:p>
          <a:endParaRPr lang="cs-CZ"/>
        </a:p>
      </dgm:t>
    </dgm:pt>
    <dgm:pt modelId="{CFF69701-2866-4EF5-BFB5-F3F9B72EB817}" type="sibTrans" cxnId="{AB906E97-3CD9-4E05-91AE-864F8E394536}">
      <dgm:prSet/>
      <dgm:spPr/>
      <dgm:t>
        <a:bodyPr/>
        <a:lstStyle/>
        <a:p>
          <a:endParaRPr lang="cs-CZ"/>
        </a:p>
      </dgm:t>
    </dgm:pt>
    <dgm:pt modelId="{D8197B8C-B260-4A16-BDF4-0947B075E274}">
      <dgm:prSet/>
      <dgm:spPr/>
      <dgm:t>
        <a:bodyPr/>
        <a:lstStyle/>
        <a:p>
          <a:pPr rtl="0"/>
          <a:r>
            <a:rPr lang="cs-CZ" dirty="0" smtClean="0"/>
            <a:t>Téma: Růžovité</a:t>
          </a:r>
          <a:endParaRPr lang="cs-CZ" dirty="0"/>
        </a:p>
      </dgm:t>
    </dgm:pt>
    <dgm:pt modelId="{51C5993D-B262-45E6-B66E-76BC9D6D883D}" type="parTrans" cxnId="{EDF6FE6B-9DBE-4D7B-B8FD-7098875B4EED}">
      <dgm:prSet/>
      <dgm:spPr/>
      <dgm:t>
        <a:bodyPr/>
        <a:lstStyle/>
        <a:p>
          <a:endParaRPr lang="cs-CZ"/>
        </a:p>
      </dgm:t>
    </dgm:pt>
    <dgm:pt modelId="{1AEC7F05-E0FE-459C-BD47-224AC9D7BEE4}" type="sibTrans" cxnId="{EDF6FE6B-9DBE-4D7B-B8FD-7098875B4EED}">
      <dgm:prSet/>
      <dgm:spPr/>
      <dgm:t>
        <a:bodyPr/>
        <a:lstStyle/>
        <a:p>
          <a:endParaRPr lang="cs-CZ"/>
        </a:p>
      </dgm:t>
    </dgm:pt>
    <dgm:pt modelId="{4C35D32F-0EAB-4CD7-82EE-45574DC2A586}">
      <dgm:prSet/>
      <dgm:spPr/>
      <dgm:t>
        <a:bodyPr/>
        <a:lstStyle/>
        <a:p>
          <a:pPr rtl="0"/>
          <a:r>
            <a:rPr lang="cs-CZ" dirty="0" smtClean="0"/>
            <a:t>Vytvořeno: březen 2012</a:t>
          </a:r>
          <a:endParaRPr lang="cs-CZ" dirty="0"/>
        </a:p>
      </dgm:t>
    </dgm:pt>
    <dgm:pt modelId="{A15F02C0-547C-48B3-9D05-E7F145EBF3C4}" type="parTrans" cxnId="{2221FB34-310D-4638-ACAE-9ACC709E4926}">
      <dgm:prSet/>
      <dgm:spPr/>
      <dgm:t>
        <a:bodyPr/>
        <a:lstStyle/>
        <a:p>
          <a:endParaRPr lang="cs-CZ"/>
        </a:p>
      </dgm:t>
    </dgm:pt>
    <dgm:pt modelId="{8C5711BF-38F0-4590-B6BC-B3119A33CA2E}" type="sibTrans" cxnId="{2221FB34-310D-4638-ACAE-9ACC709E4926}">
      <dgm:prSet/>
      <dgm:spPr/>
      <dgm:t>
        <a:bodyPr/>
        <a:lstStyle/>
        <a:p>
          <a:endParaRPr lang="cs-CZ"/>
        </a:p>
      </dgm:t>
    </dgm:pt>
    <dgm:pt modelId="{FF3621C1-5D89-4169-B9F7-F768AE7D9489}">
      <dgm:prSet/>
      <dgm:spPr/>
      <dgm:t>
        <a:bodyPr/>
        <a:lstStyle/>
        <a:p>
          <a:pPr rtl="0"/>
          <a:r>
            <a:rPr lang="cs-CZ" dirty="0" smtClean="0"/>
            <a:t>CZ.1.07/1.4.00/21.1921</a:t>
          </a:r>
          <a:endParaRPr lang="cs-CZ" dirty="0"/>
        </a:p>
      </dgm:t>
    </dgm:pt>
    <dgm:pt modelId="{286FB6B1-19E1-4615-953F-467B2C9CB544}" type="parTrans" cxnId="{4AF1EF02-40F3-4822-924E-96D324B3A47A}">
      <dgm:prSet/>
      <dgm:spPr/>
      <dgm:t>
        <a:bodyPr/>
        <a:lstStyle/>
        <a:p>
          <a:endParaRPr lang="cs-CZ"/>
        </a:p>
      </dgm:t>
    </dgm:pt>
    <dgm:pt modelId="{52B735C7-C254-4AD2-B2A0-735976D4EC0D}" type="sibTrans" cxnId="{4AF1EF02-40F3-4822-924E-96D324B3A47A}">
      <dgm:prSet/>
      <dgm:spPr/>
      <dgm:t>
        <a:bodyPr/>
        <a:lstStyle/>
        <a:p>
          <a:endParaRPr lang="cs-CZ"/>
        </a:p>
      </dgm:t>
    </dgm:pt>
    <dgm:pt modelId="{333A1088-737F-45CB-B68E-254E46348037}" type="pres">
      <dgm:prSet presAssocID="{757F3AB3-0718-4624-B441-E567A8F0AB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ABB229-8D3B-4694-996A-96F23CF14429}" type="pres">
      <dgm:prSet presAssocID="{D1D4F407-5343-4D3F-B5B9-D407B03CAEB4}" presName="circle1" presStyleLbl="node1" presStyleIdx="0" presStyleCnt="6"/>
      <dgm:spPr/>
      <dgm:t>
        <a:bodyPr/>
        <a:lstStyle/>
        <a:p>
          <a:endParaRPr lang="cs-CZ"/>
        </a:p>
      </dgm:t>
    </dgm:pt>
    <dgm:pt modelId="{F41139FD-01EE-4571-8B17-4FB00FC51163}" type="pres">
      <dgm:prSet presAssocID="{D1D4F407-5343-4D3F-B5B9-D407B03CAEB4}" presName="space" presStyleCnt="0"/>
      <dgm:spPr/>
      <dgm:t>
        <a:bodyPr/>
        <a:lstStyle/>
        <a:p>
          <a:endParaRPr lang="cs-CZ"/>
        </a:p>
      </dgm:t>
    </dgm:pt>
    <dgm:pt modelId="{D005CE8C-CC26-4C3E-AC11-E15060ECD759}" type="pres">
      <dgm:prSet presAssocID="{D1D4F407-5343-4D3F-B5B9-D407B03CAEB4}" presName="rect1" presStyleLbl="alignAcc1" presStyleIdx="0" presStyleCnt="6"/>
      <dgm:spPr/>
      <dgm:t>
        <a:bodyPr/>
        <a:lstStyle/>
        <a:p>
          <a:endParaRPr lang="cs-CZ"/>
        </a:p>
      </dgm:t>
    </dgm:pt>
    <dgm:pt modelId="{2C702D82-9B77-49B7-9568-BB8EB47C3372}" type="pres">
      <dgm:prSet presAssocID="{D1B46980-6531-4606-95E6-44980827E919}" presName="vertSpace2" presStyleLbl="node1" presStyleIdx="0" presStyleCnt="6"/>
      <dgm:spPr/>
      <dgm:t>
        <a:bodyPr/>
        <a:lstStyle/>
        <a:p>
          <a:endParaRPr lang="cs-CZ"/>
        </a:p>
      </dgm:t>
    </dgm:pt>
    <dgm:pt modelId="{A52A0455-90FF-4808-ABD0-F02540D31D5A}" type="pres">
      <dgm:prSet presAssocID="{D1B46980-6531-4606-95E6-44980827E919}" presName="circle2" presStyleLbl="node1" presStyleIdx="1" presStyleCnt="6"/>
      <dgm:spPr/>
      <dgm:t>
        <a:bodyPr/>
        <a:lstStyle/>
        <a:p>
          <a:endParaRPr lang="cs-CZ"/>
        </a:p>
      </dgm:t>
    </dgm:pt>
    <dgm:pt modelId="{6140AFEC-043D-4C43-A2F9-D0F5331DF3A3}" type="pres">
      <dgm:prSet presAssocID="{D1B46980-6531-4606-95E6-44980827E919}" presName="rect2" presStyleLbl="alignAcc1" presStyleIdx="1" presStyleCnt="6"/>
      <dgm:spPr/>
      <dgm:t>
        <a:bodyPr/>
        <a:lstStyle/>
        <a:p>
          <a:endParaRPr lang="cs-CZ"/>
        </a:p>
      </dgm:t>
    </dgm:pt>
    <dgm:pt modelId="{9358AC05-5D7D-4327-9F80-1AD486AEA664}" type="pres">
      <dgm:prSet presAssocID="{B651F6E3-6281-48DB-9319-2AEAFDAE7572}" presName="vertSpace3" presStyleLbl="node1" presStyleIdx="1" presStyleCnt="6"/>
      <dgm:spPr/>
      <dgm:t>
        <a:bodyPr/>
        <a:lstStyle/>
        <a:p>
          <a:endParaRPr lang="cs-CZ"/>
        </a:p>
      </dgm:t>
    </dgm:pt>
    <dgm:pt modelId="{313FC574-E1CD-4FB4-B054-0B805CE0447D}" type="pres">
      <dgm:prSet presAssocID="{B651F6E3-6281-48DB-9319-2AEAFDAE7572}" presName="circle3" presStyleLbl="node1" presStyleIdx="2" presStyleCnt="6"/>
      <dgm:spPr/>
      <dgm:t>
        <a:bodyPr/>
        <a:lstStyle/>
        <a:p>
          <a:endParaRPr lang="cs-CZ"/>
        </a:p>
      </dgm:t>
    </dgm:pt>
    <dgm:pt modelId="{619D679B-A015-4ECF-8348-D1034C574F40}" type="pres">
      <dgm:prSet presAssocID="{B651F6E3-6281-48DB-9319-2AEAFDAE7572}" presName="rect3" presStyleLbl="alignAcc1" presStyleIdx="2" presStyleCnt="6"/>
      <dgm:spPr/>
      <dgm:t>
        <a:bodyPr/>
        <a:lstStyle/>
        <a:p>
          <a:endParaRPr lang="cs-CZ"/>
        </a:p>
      </dgm:t>
    </dgm:pt>
    <dgm:pt modelId="{322283A8-4A27-4CDA-BAE3-F381106A9174}" type="pres">
      <dgm:prSet presAssocID="{D8197B8C-B260-4A16-BDF4-0947B075E274}" presName="vertSpace4" presStyleLbl="node1" presStyleIdx="2" presStyleCnt="6"/>
      <dgm:spPr/>
      <dgm:t>
        <a:bodyPr/>
        <a:lstStyle/>
        <a:p>
          <a:endParaRPr lang="cs-CZ"/>
        </a:p>
      </dgm:t>
    </dgm:pt>
    <dgm:pt modelId="{FFC9F71D-1B4F-4AD9-A4A6-86ADEFC8AF5C}" type="pres">
      <dgm:prSet presAssocID="{D8197B8C-B260-4A16-BDF4-0947B075E274}" presName="circle4" presStyleLbl="node1" presStyleIdx="3" presStyleCnt="6"/>
      <dgm:spPr/>
      <dgm:t>
        <a:bodyPr/>
        <a:lstStyle/>
        <a:p>
          <a:endParaRPr lang="cs-CZ"/>
        </a:p>
      </dgm:t>
    </dgm:pt>
    <dgm:pt modelId="{25B08C86-7E15-44DC-BE7F-FFB55DD49D12}" type="pres">
      <dgm:prSet presAssocID="{D8197B8C-B260-4A16-BDF4-0947B075E274}" presName="rect4" presStyleLbl="alignAcc1" presStyleIdx="3" presStyleCnt="6"/>
      <dgm:spPr/>
      <dgm:t>
        <a:bodyPr/>
        <a:lstStyle/>
        <a:p>
          <a:endParaRPr lang="cs-CZ"/>
        </a:p>
      </dgm:t>
    </dgm:pt>
    <dgm:pt modelId="{C00F7E6A-B60D-414E-B40A-C4B931C28BAF}" type="pres">
      <dgm:prSet presAssocID="{FF3621C1-5D89-4169-B9F7-F768AE7D9489}" presName="vertSpace5" presStyleLbl="node1" presStyleIdx="3" presStyleCnt="6"/>
      <dgm:spPr/>
    </dgm:pt>
    <dgm:pt modelId="{18D1CD71-A09E-4DC8-AD58-D43BE56A821F}" type="pres">
      <dgm:prSet presAssocID="{FF3621C1-5D89-4169-B9F7-F768AE7D9489}" presName="circle5" presStyleLbl="node1" presStyleIdx="4" presStyleCnt="6"/>
      <dgm:spPr/>
    </dgm:pt>
    <dgm:pt modelId="{3AF1215E-7776-4C24-8064-1417BC451259}" type="pres">
      <dgm:prSet presAssocID="{FF3621C1-5D89-4169-B9F7-F768AE7D9489}" presName="rect5" presStyleLbl="alignAcc1" presStyleIdx="4" presStyleCnt="6" custLinFactNeighborX="-2275" custLinFactNeighborY="4243"/>
      <dgm:spPr/>
      <dgm:t>
        <a:bodyPr/>
        <a:lstStyle/>
        <a:p>
          <a:endParaRPr lang="cs-CZ"/>
        </a:p>
      </dgm:t>
    </dgm:pt>
    <dgm:pt modelId="{1A56D0C6-827E-4224-8020-F6331FAB0C3E}" type="pres">
      <dgm:prSet presAssocID="{4C35D32F-0EAB-4CD7-82EE-45574DC2A586}" presName="vertSpace6" presStyleLbl="node1" presStyleIdx="4" presStyleCnt="6"/>
      <dgm:spPr/>
    </dgm:pt>
    <dgm:pt modelId="{5D1861EB-1465-4B6B-B573-C1854262B277}" type="pres">
      <dgm:prSet presAssocID="{4C35D32F-0EAB-4CD7-82EE-45574DC2A586}" presName="circle6" presStyleLbl="node1" presStyleIdx="5" presStyleCnt="6"/>
      <dgm:spPr/>
    </dgm:pt>
    <dgm:pt modelId="{751E9DD6-38DB-49FF-B3BE-A7F1586C8B05}" type="pres">
      <dgm:prSet presAssocID="{4C35D32F-0EAB-4CD7-82EE-45574DC2A586}" presName="rect6" presStyleLbl="alignAcc1" presStyleIdx="5" presStyleCnt="6"/>
      <dgm:spPr/>
      <dgm:t>
        <a:bodyPr/>
        <a:lstStyle/>
        <a:p>
          <a:endParaRPr lang="cs-CZ"/>
        </a:p>
      </dgm:t>
    </dgm:pt>
    <dgm:pt modelId="{AED2198E-93D5-4001-81B4-73124B309672}" type="pres">
      <dgm:prSet presAssocID="{D1D4F407-5343-4D3F-B5B9-D407B03CAEB4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915AB-18AA-4053-B92C-3BFC9ED204BB}" type="pres">
      <dgm:prSet presAssocID="{D1B46980-6531-4606-95E6-44980827E919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5E863-4638-4E1D-BFDE-399D028AC4ED}" type="pres">
      <dgm:prSet presAssocID="{B651F6E3-6281-48DB-9319-2AEAFDAE7572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5FFA88-C948-4069-8E93-59FA12366E83}" type="pres">
      <dgm:prSet presAssocID="{D8197B8C-B260-4A16-BDF4-0947B075E274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2F3148-FA5D-45C0-8223-90D71CEF85DC}" type="pres">
      <dgm:prSet presAssocID="{FF3621C1-5D89-4169-B9F7-F768AE7D9489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B29FE0-4261-4AFC-A281-4104E238B479}" type="pres">
      <dgm:prSet presAssocID="{4C35D32F-0EAB-4CD7-82EE-45574DC2A586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0CE38CC-2301-4E65-8E9E-640AE6BF6DFC}" type="presOf" srcId="{D1B46980-6531-4606-95E6-44980827E919}" destId="{2BE915AB-18AA-4053-B92C-3BFC9ED204BB}" srcOrd="1" destOrd="0" presId="urn:microsoft.com/office/officeart/2005/8/layout/target3"/>
    <dgm:cxn modelId="{7BC66EC3-EBD6-4F3A-99ED-9D25F66FFA51}" srcId="{757F3AB3-0718-4624-B441-E567A8F0AB56}" destId="{B651F6E3-6281-48DB-9319-2AEAFDAE7572}" srcOrd="2" destOrd="0" parTransId="{A571E265-742E-411A-ABCF-E39FDBC7528A}" sibTransId="{E33260FE-399D-481C-B2D6-3B35DD16DC84}"/>
    <dgm:cxn modelId="{07F9EE3C-9502-4FD4-99FD-70443183CD7E}" type="presOf" srcId="{757F3AB3-0718-4624-B441-E567A8F0AB56}" destId="{333A1088-737F-45CB-B68E-254E46348037}" srcOrd="0" destOrd="0" presId="urn:microsoft.com/office/officeart/2005/8/layout/target3"/>
    <dgm:cxn modelId="{4D03A67A-EA2A-4055-BF92-35E6BFD3FCE9}" type="presOf" srcId="{D1D4F407-5343-4D3F-B5B9-D407B03CAEB4}" destId="{D005CE8C-CC26-4C3E-AC11-E15060ECD759}" srcOrd="0" destOrd="0" presId="urn:microsoft.com/office/officeart/2005/8/layout/target3"/>
    <dgm:cxn modelId="{EDF6FE6B-9DBE-4D7B-B8FD-7098875B4EED}" srcId="{757F3AB3-0718-4624-B441-E567A8F0AB56}" destId="{D8197B8C-B260-4A16-BDF4-0947B075E274}" srcOrd="3" destOrd="0" parTransId="{51C5993D-B262-45E6-B66E-76BC9D6D883D}" sibTransId="{1AEC7F05-E0FE-459C-BD47-224AC9D7BEE4}"/>
    <dgm:cxn modelId="{BD1A3F7D-BC7C-4081-AB9B-364B4D8835B5}" type="presOf" srcId="{FF3621C1-5D89-4169-B9F7-F768AE7D9489}" destId="{522F3148-FA5D-45C0-8223-90D71CEF85DC}" srcOrd="1" destOrd="0" presId="urn:microsoft.com/office/officeart/2005/8/layout/target3"/>
    <dgm:cxn modelId="{4AF1EF02-40F3-4822-924E-96D324B3A47A}" srcId="{757F3AB3-0718-4624-B441-E567A8F0AB56}" destId="{FF3621C1-5D89-4169-B9F7-F768AE7D9489}" srcOrd="4" destOrd="0" parTransId="{286FB6B1-19E1-4615-953F-467B2C9CB544}" sibTransId="{52B735C7-C254-4AD2-B2A0-735976D4EC0D}"/>
    <dgm:cxn modelId="{4FE6793E-1DC7-4B4F-99B6-2E1AF8585DB2}" type="presOf" srcId="{B651F6E3-6281-48DB-9319-2AEAFDAE7572}" destId="{619D679B-A015-4ECF-8348-D1034C574F40}" srcOrd="0" destOrd="0" presId="urn:microsoft.com/office/officeart/2005/8/layout/target3"/>
    <dgm:cxn modelId="{409FA830-5ED9-4CD4-91AF-0C193C1B0EFF}" type="presOf" srcId="{4C35D32F-0EAB-4CD7-82EE-45574DC2A586}" destId="{751E9DD6-38DB-49FF-B3BE-A7F1586C8B05}" srcOrd="0" destOrd="0" presId="urn:microsoft.com/office/officeart/2005/8/layout/target3"/>
    <dgm:cxn modelId="{C1F31B57-D72F-44F1-8734-487176C31D42}" type="presOf" srcId="{D8197B8C-B260-4A16-BDF4-0947B075E274}" destId="{25B08C86-7E15-44DC-BE7F-FFB55DD49D12}" srcOrd="0" destOrd="0" presId="urn:microsoft.com/office/officeart/2005/8/layout/target3"/>
    <dgm:cxn modelId="{14367CC6-B9B1-40CF-BBB3-C17F79391DAE}" srcId="{757F3AB3-0718-4624-B441-E567A8F0AB56}" destId="{D1D4F407-5343-4D3F-B5B9-D407B03CAEB4}" srcOrd="0" destOrd="0" parTransId="{FB3E2B41-81AD-4068-9354-4B764E7CC2F7}" sibTransId="{878E4EBE-18EA-43B6-B589-1210E1E4CF6A}"/>
    <dgm:cxn modelId="{AB906E97-3CD9-4E05-91AE-864F8E394536}" srcId="{757F3AB3-0718-4624-B441-E567A8F0AB56}" destId="{D1B46980-6531-4606-95E6-44980827E919}" srcOrd="1" destOrd="0" parTransId="{4F7B2CF5-A270-4D61-A510-1C1C5A4DCD3B}" sibTransId="{CFF69701-2866-4EF5-BFB5-F3F9B72EB817}"/>
    <dgm:cxn modelId="{34079C16-9509-4655-8FF0-2B86095715BF}" type="presOf" srcId="{D8197B8C-B260-4A16-BDF4-0947B075E274}" destId="{5A5FFA88-C948-4069-8E93-59FA12366E83}" srcOrd="1" destOrd="0" presId="urn:microsoft.com/office/officeart/2005/8/layout/target3"/>
    <dgm:cxn modelId="{282952F8-879B-465A-A461-67A20CBCABF1}" type="presOf" srcId="{D1B46980-6531-4606-95E6-44980827E919}" destId="{6140AFEC-043D-4C43-A2F9-D0F5331DF3A3}" srcOrd="0" destOrd="0" presId="urn:microsoft.com/office/officeart/2005/8/layout/target3"/>
    <dgm:cxn modelId="{B3924067-4F55-48B3-B534-7E7FF4AAD9AD}" type="presOf" srcId="{4C35D32F-0EAB-4CD7-82EE-45574DC2A586}" destId="{6AB29FE0-4261-4AFC-A281-4104E238B479}" srcOrd="1" destOrd="0" presId="urn:microsoft.com/office/officeart/2005/8/layout/target3"/>
    <dgm:cxn modelId="{D7ED97B8-2A11-4594-8867-557EAEED0050}" type="presOf" srcId="{B651F6E3-6281-48DB-9319-2AEAFDAE7572}" destId="{6BB5E863-4638-4E1D-BFDE-399D028AC4ED}" srcOrd="1" destOrd="0" presId="urn:microsoft.com/office/officeart/2005/8/layout/target3"/>
    <dgm:cxn modelId="{B9EACF18-A174-4DFD-B218-BECA60540D9C}" type="presOf" srcId="{D1D4F407-5343-4D3F-B5B9-D407B03CAEB4}" destId="{AED2198E-93D5-4001-81B4-73124B309672}" srcOrd="1" destOrd="0" presId="urn:microsoft.com/office/officeart/2005/8/layout/target3"/>
    <dgm:cxn modelId="{42FFFBDD-A41B-4711-9B30-2DA947595137}" type="presOf" srcId="{FF3621C1-5D89-4169-B9F7-F768AE7D9489}" destId="{3AF1215E-7776-4C24-8064-1417BC451259}" srcOrd="0" destOrd="0" presId="urn:microsoft.com/office/officeart/2005/8/layout/target3"/>
    <dgm:cxn modelId="{2221FB34-310D-4638-ACAE-9ACC709E4926}" srcId="{757F3AB3-0718-4624-B441-E567A8F0AB56}" destId="{4C35D32F-0EAB-4CD7-82EE-45574DC2A586}" srcOrd="5" destOrd="0" parTransId="{A15F02C0-547C-48B3-9D05-E7F145EBF3C4}" sibTransId="{8C5711BF-38F0-4590-B6BC-B3119A33CA2E}"/>
    <dgm:cxn modelId="{92923F17-B915-42A2-BCC2-F18E12B1712F}" type="presParOf" srcId="{333A1088-737F-45CB-B68E-254E46348037}" destId="{F5ABB229-8D3B-4694-996A-96F23CF14429}" srcOrd="0" destOrd="0" presId="urn:microsoft.com/office/officeart/2005/8/layout/target3"/>
    <dgm:cxn modelId="{C83C8BC6-C52C-439B-AF56-DD986DC54D36}" type="presParOf" srcId="{333A1088-737F-45CB-B68E-254E46348037}" destId="{F41139FD-01EE-4571-8B17-4FB00FC51163}" srcOrd="1" destOrd="0" presId="urn:microsoft.com/office/officeart/2005/8/layout/target3"/>
    <dgm:cxn modelId="{677DB288-23A8-4BE7-B939-DC8941A89DE7}" type="presParOf" srcId="{333A1088-737F-45CB-B68E-254E46348037}" destId="{D005CE8C-CC26-4C3E-AC11-E15060ECD759}" srcOrd="2" destOrd="0" presId="urn:microsoft.com/office/officeart/2005/8/layout/target3"/>
    <dgm:cxn modelId="{2AF4DAAA-4496-4BE0-86FA-7757F2EEDFEC}" type="presParOf" srcId="{333A1088-737F-45CB-B68E-254E46348037}" destId="{2C702D82-9B77-49B7-9568-BB8EB47C3372}" srcOrd="3" destOrd="0" presId="urn:microsoft.com/office/officeart/2005/8/layout/target3"/>
    <dgm:cxn modelId="{683B12FE-6D15-4EA9-81EE-2C62B3861D6F}" type="presParOf" srcId="{333A1088-737F-45CB-B68E-254E46348037}" destId="{A52A0455-90FF-4808-ABD0-F02540D31D5A}" srcOrd="4" destOrd="0" presId="urn:microsoft.com/office/officeart/2005/8/layout/target3"/>
    <dgm:cxn modelId="{D1809B42-4641-4B63-853A-869E0BA0F93F}" type="presParOf" srcId="{333A1088-737F-45CB-B68E-254E46348037}" destId="{6140AFEC-043D-4C43-A2F9-D0F5331DF3A3}" srcOrd="5" destOrd="0" presId="urn:microsoft.com/office/officeart/2005/8/layout/target3"/>
    <dgm:cxn modelId="{F2ADCFE5-B392-4E4A-821B-188DBC3B40A3}" type="presParOf" srcId="{333A1088-737F-45CB-B68E-254E46348037}" destId="{9358AC05-5D7D-4327-9F80-1AD486AEA664}" srcOrd="6" destOrd="0" presId="urn:microsoft.com/office/officeart/2005/8/layout/target3"/>
    <dgm:cxn modelId="{158504A4-1883-4AC6-8ADE-BBB8E0B15387}" type="presParOf" srcId="{333A1088-737F-45CB-B68E-254E46348037}" destId="{313FC574-E1CD-4FB4-B054-0B805CE0447D}" srcOrd="7" destOrd="0" presId="urn:microsoft.com/office/officeart/2005/8/layout/target3"/>
    <dgm:cxn modelId="{3682D948-A1F0-4B68-878E-B858D744F7A0}" type="presParOf" srcId="{333A1088-737F-45CB-B68E-254E46348037}" destId="{619D679B-A015-4ECF-8348-D1034C574F40}" srcOrd="8" destOrd="0" presId="urn:microsoft.com/office/officeart/2005/8/layout/target3"/>
    <dgm:cxn modelId="{CEFECE7E-BDA9-4A45-9448-F5CBEABC38E9}" type="presParOf" srcId="{333A1088-737F-45CB-B68E-254E46348037}" destId="{322283A8-4A27-4CDA-BAE3-F381106A9174}" srcOrd="9" destOrd="0" presId="urn:microsoft.com/office/officeart/2005/8/layout/target3"/>
    <dgm:cxn modelId="{B1E34F5D-DEDA-4592-A557-92C380C8AD4F}" type="presParOf" srcId="{333A1088-737F-45CB-B68E-254E46348037}" destId="{FFC9F71D-1B4F-4AD9-A4A6-86ADEFC8AF5C}" srcOrd="10" destOrd="0" presId="urn:microsoft.com/office/officeart/2005/8/layout/target3"/>
    <dgm:cxn modelId="{12A71E86-8514-4D58-84B6-D0B123FB864B}" type="presParOf" srcId="{333A1088-737F-45CB-B68E-254E46348037}" destId="{25B08C86-7E15-44DC-BE7F-FFB55DD49D12}" srcOrd="11" destOrd="0" presId="urn:microsoft.com/office/officeart/2005/8/layout/target3"/>
    <dgm:cxn modelId="{90B1E51A-D481-4946-8CF9-AAC2B78AB87F}" type="presParOf" srcId="{333A1088-737F-45CB-B68E-254E46348037}" destId="{C00F7E6A-B60D-414E-B40A-C4B931C28BAF}" srcOrd="12" destOrd="0" presId="urn:microsoft.com/office/officeart/2005/8/layout/target3"/>
    <dgm:cxn modelId="{418642F3-C544-4A76-B210-3F337C4D8856}" type="presParOf" srcId="{333A1088-737F-45CB-B68E-254E46348037}" destId="{18D1CD71-A09E-4DC8-AD58-D43BE56A821F}" srcOrd="13" destOrd="0" presId="urn:microsoft.com/office/officeart/2005/8/layout/target3"/>
    <dgm:cxn modelId="{97BFFB88-393A-4A25-B97E-8AC18D8CADF0}" type="presParOf" srcId="{333A1088-737F-45CB-B68E-254E46348037}" destId="{3AF1215E-7776-4C24-8064-1417BC451259}" srcOrd="14" destOrd="0" presId="urn:microsoft.com/office/officeart/2005/8/layout/target3"/>
    <dgm:cxn modelId="{56B377A0-3C05-4885-BB0C-774A1481B467}" type="presParOf" srcId="{333A1088-737F-45CB-B68E-254E46348037}" destId="{1A56D0C6-827E-4224-8020-F6331FAB0C3E}" srcOrd="15" destOrd="0" presId="urn:microsoft.com/office/officeart/2005/8/layout/target3"/>
    <dgm:cxn modelId="{47601D5B-5336-4F66-A60F-77E0D207B218}" type="presParOf" srcId="{333A1088-737F-45CB-B68E-254E46348037}" destId="{5D1861EB-1465-4B6B-B573-C1854262B277}" srcOrd="16" destOrd="0" presId="urn:microsoft.com/office/officeart/2005/8/layout/target3"/>
    <dgm:cxn modelId="{A639E4DD-8149-4CED-A7DD-9084B400F1E1}" type="presParOf" srcId="{333A1088-737F-45CB-B68E-254E46348037}" destId="{751E9DD6-38DB-49FF-B3BE-A7F1586C8B05}" srcOrd="17" destOrd="0" presId="urn:microsoft.com/office/officeart/2005/8/layout/target3"/>
    <dgm:cxn modelId="{F9A6B3A9-5900-4A7F-B31F-6D3577A227A9}" type="presParOf" srcId="{333A1088-737F-45CB-B68E-254E46348037}" destId="{AED2198E-93D5-4001-81B4-73124B309672}" srcOrd="18" destOrd="0" presId="urn:microsoft.com/office/officeart/2005/8/layout/target3"/>
    <dgm:cxn modelId="{CAC4C284-322A-40F7-995C-ED244A46F5DD}" type="presParOf" srcId="{333A1088-737F-45CB-B68E-254E46348037}" destId="{2BE915AB-18AA-4053-B92C-3BFC9ED204BB}" srcOrd="19" destOrd="0" presId="urn:microsoft.com/office/officeart/2005/8/layout/target3"/>
    <dgm:cxn modelId="{6F8C6E2F-F267-45F3-9EB9-D1966C47A29A}" type="presParOf" srcId="{333A1088-737F-45CB-B68E-254E46348037}" destId="{6BB5E863-4638-4E1D-BFDE-399D028AC4ED}" srcOrd="20" destOrd="0" presId="urn:microsoft.com/office/officeart/2005/8/layout/target3"/>
    <dgm:cxn modelId="{DBF018EA-01C0-4CAE-A408-8A17356B1EC6}" type="presParOf" srcId="{333A1088-737F-45CB-B68E-254E46348037}" destId="{5A5FFA88-C948-4069-8E93-59FA12366E83}" srcOrd="21" destOrd="0" presId="urn:microsoft.com/office/officeart/2005/8/layout/target3"/>
    <dgm:cxn modelId="{B5E74E38-15DF-43DA-A7F1-D6DE762CA47D}" type="presParOf" srcId="{333A1088-737F-45CB-B68E-254E46348037}" destId="{522F3148-FA5D-45C0-8223-90D71CEF85DC}" srcOrd="22" destOrd="0" presId="urn:microsoft.com/office/officeart/2005/8/layout/target3"/>
    <dgm:cxn modelId="{905E5631-3583-4FC8-86B1-C6B4FB577B71}" type="presParOf" srcId="{333A1088-737F-45CB-B68E-254E46348037}" destId="{6AB29FE0-4261-4AFC-A281-4104E238B479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BB229-8D3B-4694-996A-96F23CF14429}">
      <dsp:nvSpPr>
        <dsp:cNvPr id="0" name=""/>
        <dsp:cNvSpPr/>
      </dsp:nvSpPr>
      <dsp:spPr>
        <a:xfrm>
          <a:off x="0" y="0"/>
          <a:ext cx="2547714" cy="25477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5CE8C-CC26-4C3E-AC11-E15060ECD759}">
      <dsp:nvSpPr>
        <dsp:cNvPr id="0" name=""/>
        <dsp:cNvSpPr/>
      </dsp:nvSpPr>
      <dsp:spPr>
        <a:xfrm>
          <a:off x="1273857" y="0"/>
          <a:ext cx="5350878" cy="2547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ZŠ Týnec nad Labem</a:t>
          </a:r>
          <a:endParaRPr lang="cs-CZ" sz="1400" kern="1200" dirty="0"/>
        </a:p>
      </dsp:txBody>
      <dsp:txXfrm>
        <a:off x="1273857" y="0"/>
        <a:ext cx="5350878" cy="318465"/>
      </dsp:txXfrm>
    </dsp:sp>
    <dsp:sp modelId="{A52A0455-90FF-4808-ABD0-F02540D31D5A}">
      <dsp:nvSpPr>
        <dsp:cNvPr id="0" name=""/>
        <dsp:cNvSpPr/>
      </dsp:nvSpPr>
      <dsp:spPr>
        <a:xfrm>
          <a:off x="222925" y="318465"/>
          <a:ext cx="2101863" cy="2101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0AFEC-043D-4C43-A2F9-D0F5331DF3A3}">
      <dsp:nvSpPr>
        <dsp:cNvPr id="0" name=""/>
        <dsp:cNvSpPr/>
      </dsp:nvSpPr>
      <dsp:spPr>
        <a:xfrm>
          <a:off x="1273857" y="318465"/>
          <a:ext cx="5350878" cy="2101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AUTOR: Lenka Hrnčířová</a:t>
          </a:r>
          <a:endParaRPr lang="cs-CZ" sz="1400" kern="1200" dirty="0"/>
        </a:p>
      </dsp:txBody>
      <dsp:txXfrm>
        <a:off x="1273857" y="318465"/>
        <a:ext cx="5350878" cy="318465"/>
      </dsp:txXfrm>
    </dsp:sp>
    <dsp:sp modelId="{313FC574-E1CD-4FB4-B054-0B805CE0447D}">
      <dsp:nvSpPr>
        <dsp:cNvPr id="0" name=""/>
        <dsp:cNvSpPr/>
      </dsp:nvSpPr>
      <dsp:spPr>
        <a:xfrm>
          <a:off x="445850" y="636930"/>
          <a:ext cx="1656012" cy="16560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D679B-A015-4ECF-8348-D1034C574F40}">
      <dsp:nvSpPr>
        <dsp:cNvPr id="0" name=""/>
        <dsp:cNvSpPr/>
      </dsp:nvSpPr>
      <dsp:spPr>
        <a:xfrm>
          <a:off x="1273857" y="636930"/>
          <a:ext cx="5350878" cy="1656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VY_52_INOVACE_34_Přírodopis 7.ročník_Růžovité</a:t>
          </a:r>
          <a:endParaRPr lang="cs-CZ" sz="1400" kern="1200" dirty="0"/>
        </a:p>
      </dsp:txBody>
      <dsp:txXfrm>
        <a:off x="1273857" y="636930"/>
        <a:ext cx="5350878" cy="318462"/>
      </dsp:txXfrm>
    </dsp:sp>
    <dsp:sp modelId="{FFC9F71D-1B4F-4AD9-A4A6-86ADEFC8AF5C}">
      <dsp:nvSpPr>
        <dsp:cNvPr id="0" name=""/>
        <dsp:cNvSpPr/>
      </dsp:nvSpPr>
      <dsp:spPr>
        <a:xfrm>
          <a:off x="668774" y="955392"/>
          <a:ext cx="1210164" cy="12101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08C86-7E15-44DC-BE7F-FFB55DD49D12}">
      <dsp:nvSpPr>
        <dsp:cNvPr id="0" name=""/>
        <dsp:cNvSpPr/>
      </dsp:nvSpPr>
      <dsp:spPr>
        <a:xfrm>
          <a:off x="1273857" y="955392"/>
          <a:ext cx="5350878" cy="12101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Téma: Růžovité</a:t>
          </a:r>
          <a:endParaRPr lang="cs-CZ" sz="1400" kern="1200" dirty="0"/>
        </a:p>
      </dsp:txBody>
      <dsp:txXfrm>
        <a:off x="1273857" y="955392"/>
        <a:ext cx="5350878" cy="318465"/>
      </dsp:txXfrm>
    </dsp:sp>
    <dsp:sp modelId="{18D1CD71-A09E-4DC8-AD58-D43BE56A821F}">
      <dsp:nvSpPr>
        <dsp:cNvPr id="0" name=""/>
        <dsp:cNvSpPr/>
      </dsp:nvSpPr>
      <dsp:spPr>
        <a:xfrm>
          <a:off x="891700" y="1273857"/>
          <a:ext cx="764313" cy="7643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1215E-7776-4C24-8064-1417BC451259}">
      <dsp:nvSpPr>
        <dsp:cNvPr id="0" name=""/>
        <dsp:cNvSpPr/>
      </dsp:nvSpPr>
      <dsp:spPr>
        <a:xfrm>
          <a:off x="1152124" y="1306287"/>
          <a:ext cx="5350878" cy="764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CZ.1.07/1.4.00/21.1921</a:t>
          </a:r>
          <a:endParaRPr lang="cs-CZ" sz="1400" kern="1200" dirty="0"/>
        </a:p>
      </dsp:txBody>
      <dsp:txXfrm>
        <a:off x="1152124" y="1306287"/>
        <a:ext cx="5350878" cy="318465"/>
      </dsp:txXfrm>
    </dsp:sp>
    <dsp:sp modelId="{5D1861EB-1465-4B6B-B573-C1854262B277}">
      <dsp:nvSpPr>
        <dsp:cNvPr id="0" name=""/>
        <dsp:cNvSpPr/>
      </dsp:nvSpPr>
      <dsp:spPr>
        <a:xfrm>
          <a:off x="1114625" y="1592322"/>
          <a:ext cx="318462" cy="3184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E9DD6-38DB-49FF-B3BE-A7F1586C8B05}">
      <dsp:nvSpPr>
        <dsp:cNvPr id="0" name=""/>
        <dsp:cNvSpPr/>
      </dsp:nvSpPr>
      <dsp:spPr>
        <a:xfrm>
          <a:off x="1273857" y="1592322"/>
          <a:ext cx="5350878" cy="3184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Vytvořeno: březen 2012</a:t>
          </a:r>
          <a:endParaRPr lang="cs-CZ" sz="1400" kern="1200" dirty="0"/>
        </a:p>
      </dsp:txBody>
      <dsp:txXfrm>
        <a:off x="1273857" y="1592322"/>
        <a:ext cx="5350878" cy="318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6FF94-3385-418C-AE9B-46F4D69A1304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9F255-B5B1-4651-92FC-EBEB8A9B5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19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F92E-D3A5-490B-9681-88B369C371F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74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840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1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170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989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423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75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840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44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41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47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74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18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39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537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09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F255-B5B1-4651-92FC-EBEB8A9B5A1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12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96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96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8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48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60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27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6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7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74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82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58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77FA-E8D5-4556-90A0-7D786D045F7F}" type="datetimeFigureOut">
              <a:rPr lang="cs-CZ" smtClean="0"/>
              <a:t>24. 5. 2017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5B0F-C6CC-4212-8749-175E27362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69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d.muni.cz/wchem/sm/dp/davidova/www_ucitele1/kuklik_mestsky.jpg" TargetMode="External"/><Relationship Id="rId3" Type="http://schemas.openxmlformats.org/officeDocument/2006/relationships/hyperlink" Target="http://media.novinky.cz/564/145643-original-v59jm.jpg" TargetMode="External"/><Relationship Id="rId7" Type="http://schemas.openxmlformats.org/officeDocument/2006/relationships/hyperlink" Target="http://www.dia-potraviny.cz/img/mandlon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zoja.cz/deploy/img/products/554/tn_554.jpg" TargetMode="External"/><Relationship Id="rId11" Type="http://schemas.openxmlformats.org/officeDocument/2006/relationships/hyperlink" Target="http://kvetena.com/fullimages/ruzovite/mochna_husi2.jpg" TargetMode="External"/><Relationship Id="rId5" Type="http://schemas.openxmlformats.org/officeDocument/2006/relationships/hyperlink" Target="http://www.zahradni-raj.eu/fotky14246/fotos/_vyr_689rosa-sipkova.jpg" TargetMode="External"/><Relationship Id="rId10" Type="http://schemas.openxmlformats.org/officeDocument/2006/relationships/hyperlink" Target="http://www.biolib.cz/IMG/GAL/5717.jpg" TargetMode="External"/><Relationship Id="rId4" Type="http://schemas.openxmlformats.org/officeDocument/2006/relationships/hyperlink" Target="http://im.atlasrostlin.cz/ruze-pnouci-kultivar-maigold/143/1434-plant_main-kypfq.png" TargetMode="External"/><Relationship Id="rId9" Type="http://schemas.openxmlformats.org/officeDocument/2006/relationships/hyperlink" Target="http://web2.mendelu.cz/af_222_multitext/trek/tre_obrazky/kontryhel_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d03.jxs.cz/566/823/e66e4217d8_66854492_o2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d01.jxs.cz/231/489/b17962409d_49647499_u.jpg" TargetMode="External"/><Relationship Id="rId4" Type="http://schemas.openxmlformats.org/officeDocument/2006/relationships/hyperlink" Target="http://upload.wikimedia.org/wikipedia/commons/thumb/d/d1/Blackberries_on_bush.jpg/258px-Blackberries_on_bush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9054925"/>
              </p:ext>
            </p:extLst>
          </p:nvPr>
        </p:nvGraphicFramePr>
        <p:xfrm>
          <a:off x="2339752" y="908720"/>
          <a:ext cx="6624736" cy="254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43820"/>
            <a:ext cx="5407152" cy="104546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8862"/>
            <a:ext cx="186507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620688"/>
            <a:ext cx="378000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m</a:t>
            </a:r>
            <a:r>
              <a:rPr lang="cs-CZ" sz="2800" b="1" dirty="0" smtClean="0"/>
              <a:t>ochna husí</a:t>
            </a:r>
          </a:p>
          <a:p>
            <a:r>
              <a:rPr lang="cs-CZ" sz="2800" dirty="0" smtClean="0"/>
              <a:t>- žluté květy, nízký vzrůst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4509120"/>
            <a:ext cx="491801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ř</a:t>
            </a:r>
            <a:r>
              <a:rPr lang="cs-CZ" sz="2800" b="1" dirty="0" smtClean="0"/>
              <a:t>epík lékařský</a:t>
            </a:r>
          </a:p>
          <a:p>
            <a:r>
              <a:rPr lang="cs-CZ" sz="2800" dirty="0" smtClean="0"/>
              <a:t>- proti zánětlivým onemocněním</a:t>
            </a:r>
            <a:endParaRPr lang="cs-CZ" sz="2800" dirty="0"/>
          </a:p>
        </p:txBody>
      </p:sp>
      <p:pic>
        <p:nvPicPr>
          <p:cNvPr id="6146" name="Picture 2" descr="http://kvetena.com/fullimages/ruzovite/mochna_hus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876"/>
            <a:ext cx="2275378" cy="3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660232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  <p:pic>
        <p:nvPicPr>
          <p:cNvPr id="6148" name="Picture 4" descr="http://nd03.jxs.cz/566/823/e66e4217d8_66854492_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99" y="3778840"/>
            <a:ext cx="18640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071514" y="57332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6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20688"/>
            <a:ext cx="20709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l</a:t>
            </a:r>
            <a:r>
              <a:rPr lang="cs-CZ" sz="2800" b="1" dirty="0" smtClean="0"/>
              <a:t>esní rostliny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556792"/>
            <a:ext cx="34563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ostružiník, maliník</a:t>
            </a:r>
            <a:endParaRPr lang="cs-CZ" sz="2800" b="1" dirty="0"/>
          </a:p>
        </p:txBody>
      </p:sp>
      <p:pic>
        <p:nvPicPr>
          <p:cNvPr id="7170" name="Picture 2" descr="http://upload.wikimedia.org/wikipedia/commons/thumb/d/d1/Blackberries_on_bush.jpg/258px-Blackberries_on_bu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2" y="2894152"/>
            <a:ext cx="24574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d01.jxs.cz/231/489/b17962409d_49647499_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50" y="3041790"/>
            <a:ext cx="3941244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5661248"/>
            <a:ext cx="456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11                                                                          12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548680"/>
            <a:ext cx="8712968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Doplň chybějící informace</a:t>
            </a:r>
          </a:p>
          <a:p>
            <a:endParaRPr lang="cs-CZ" sz="2800" b="1" dirty="0"/>
          </a:p>
          <a:p>
            <a:r>
              <a:rPr lang="cs-CZ" sz="2800" dirty="0" smtClean="0"/>
              <a:t>1) Rostliny růžovité mají …………………………… listy s ………………….. .</a:t>
            </a:r>
          </a:p>
          <a:p>
            <a:r>
              <a:rPr lang="cs-CZ" sz="2800" dirty="0" smtClean="0"/>
              <a:t>2) Tyto rostliny často obsahují ………………………… oleje, které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odmiňují ……………………… .</a:t>
            </a:r>
          </a:p>
          <a:p>
            <a:r>
              <a:rPr lang="cs-CZ" sz="2800" dirty="0" smtClean="0"/>
              <a:t>3) Plody jahodníku jsou …………………… .</a:t>
            </a:r>
          </a:p>
          <a:p>
            <a:r>
              <a:rPr lang="cs-CZ" sz="2800" dirty="0" smtClean="0"/>
              <a:t>4) Jahodník  se rozmnožuje ……………………………. .</a:t>
            </a:r>
          </a:p>
          <a:p>
            <a:r>
              <a:rPr lang="cs-CZ" sz="2800" dirty="0" smtClean="0"/>
              <a:t>5) Planě rostoucí růžovité rostliny jsou: ………………………….,</a:t>
            </a:r>
          </a:p>
          <a:p>
            <a:r>
              <a:rPr lang="cs-CZ" sz="2800" dirty="0" smtClean="0"/>
              <a:t>……………………………, …………………………….., ……………….......... .</a:t>
            </a:r>
          </a:p>
          <a:p>
            <a:r>
              <a:rPr lang="cs-CZ" sz="2800" dirty="0" smtClean="0"/>
              <a:t>6)  Důležitou léčivkou je ……………………  ………………………….. .      </a:t>
            </a:r>
          </a:p>
        </p:txBody>
      </p:sp>
    </p:spTree>
    <p:extLst>
      <p:ext uri="{BB962C8B-B14F-4D97-AF65-F5344CB8AC3E}">
        <p14:creationId xmlns:p14="http://schemas.microsoft.com/office/powerpoint/2010/main" val="37685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39534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Kontrola doplněných slov</a:t>
            </a: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767710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cs-CZ" sz="2800" dirty="0"/>
              <a:t>S</a:t>
            </a:r>
            <a:r>
              <a:rPr lang="cs-CZ" sz="2800" dirty="0" smtClean="0"/>
              <a:t>třídavé, palisty</a:t>
            </a:r>
          </a:p>
          <a:p>
            <a:pPr marL="514350" indent="-514350">
              <a:buAutoNum type="arabicParenR"/>
            </a:pPr>
            <a:r>
              <a:rPr lang="cs-CZ" sz="2800" dirty="0" smtClean="0"/>
              <a:t>Vonné, vůni</a:t>
            </a:r>
          </a:p>
          <a:p>
            <a:pPr marL="514350" indent="-514350">
              <a:buAutoNum type="arabicParenR"/>
            </a:pPr>
            <a:r>
              <a:rPr lang="cs-CZ" sz="2800" dirty="0" smtClean="0"/>
              <a:t>Souplodí nažek</a:t>
            </a:r>
          </a:p>
          <a:p>
            <a:pPr marL="514350" indent="-514350">
              <a:buAutoNum type="arabicParenR"/>
            </a:pPr>
            <a:r>
              <a:rPr lang="cs-CZ" sz="2800" dirty="0" smtClean="0"/>
              <a:t>Šlahouny</a:t>
            </a:r>
          </a:p>
          <a:p>
            <a:pPr marL="514350" indent="-514350">
              <a:buAutoNum type="arabicParenR"/>
            </a:pPr>
            <a:r>
              <a:rPr lang="cs-CZ" sz="2800" dirty="0" smtClean="0"/>
              <a:t>Mochna husí, kuklík městský, kontryhel obecný,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krvavec toten</a:t>
            </a:r>
          </a:p>
          <a:p>
            <a:r>
              <a:rPr lang="cs-CZ" sz="2800" dirty="0" smtClean="0"/>
              <a:t>6)  Řepík lékařský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841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300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Poznáš je všechny?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://www.dia-potraviny.cz/img/mand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133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4077072"/>
            <a:ext cx="894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5                                                      9                                                   8                                                     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4581128"/>
            <a:ext cx="334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</a:t>
            </a:r>
            <a:r>
              <a:rPr lang="cs-CZ" sz="2800" b="1" dirty="0" smtClean="0">
                <a:solidFill>
                  <a:srgbClr val="FF0000"/>
                </a:solidFill>
              </a:rPr>
              <a:t>andloň obecná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kvetena.com/fullimages/ruzovite/mochna_hus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58" y="623763"/>
            <a:ext cx="2275378" cy="3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biolib.cz/IMG/GAL/57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664517"/>
            <a:ext cx="22090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520758" y="4581128"/>
            <a:ext cx="233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</a:t>
            </a:r>
            <a:r>
              <a:rPr lang="cs-CZ" sz="2800" b="1" dirty="0" smtClean="0">
                <a:solidFill>
                  <a:srgbClr val="FF0000"/>
                </a:solidFill>
              </a:rPr>
              <a:t>ochna husí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72200" y="45811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k</a:t>
            </a:r>
            <a:r>
              <a:rPr lang="cs-CZ" sz="2800" b="1" dirty="0" smtClean="0">
                <a:solidFill>
                  <a:srgbClr val="FF0000"/>
                </a:solidFill>
              </a:rPr>
              <a:t>rvavec toten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nd03.jxs.cz/566/823/e66e4217d8_66854492_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400"/>
            <a:ext cx="2016224" cy="31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ped.muni.cz/wchem/sm/dp/davidova/www_ucitele1/kuklik_mests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2815"/>
            <a:ext cx="2297793" cy="30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zahradni-raj.eu/fotky14246/fotos/_vyr_689rosa-sipko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30411"/>
            <a:ext cx="2880320" cy="20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71600" y="3933056"/>
            <a:ext cx="837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10                                                     3                                                      6                                      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4725144"/>
            <a:ext cx="2251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ř</a:t>
            </a:r>
            <a:r>
              <a:rPr lang="cs-CZ" sz="2800" b="1" dirty="0" smtClean="0">
                <a:solidFill>
                  <a:srgbClr val="FF0000"/>
                </a:solidFill>
              </a:rPr>
              <a:t>epík lékařský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15816" y="472514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   růže šípková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40152" y="472514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k</a:t>
            </a:r>
            <a:r>
              <a:rPr lang="cs-CZ" sz="2800" b="1" dirty="0" smtClean="0">
                <a:solidFill>
                  <a:srgbClr val="FF0000"/>
                </a:solidFill>
              </a:rPr>
              <a:t>uklík městský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83671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548680"/>
            <a:ext cx="89797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Použité zdroje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media.novinky.cz/564/145643-original-v59jm.jpg</a:t>
            </a:r>
            <a:r>
              <a:rPr lang="cs-CZ" dirty="0" smtClean="0"/>
              <a:t>   č.1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im.atlasrostlin.cz/ruze-pnouci-kultivar-maigold/143/1434-plant_main-kypfq.png</a:t>
            </a:r>
            <a:r>
              <a:rPr lang="cs-CZ" dirty="0" smtClean="0"/>
              <a:t>  č.2</a:t>
            </a:r>
          </a:p>
          <a:p>
            <a:endParaRPr lang="cs-CZ" dirty="0"/>
          </a:p>
          <a:p>
            <a:r>
              <a:rPr lang="cs-CZ" dirty="0">
                <a:hlinkClick r:id="rId5"/>
              </a:rPr>
              <a:t>http://www.zahradni-raj.eu/fotky14246/fotos/_</a:t>
            </a:r>
            <a:r>
              <a:rPr lang="cs-CZ" dirty="0" smtClean="0">
                <a:hlinkClick r:id="rId5"/>
              </a:rPr>
              <a:t>vyr_689rosa-sipkova.jpg</a:t>
            </a:r>
            <a:r>
              <a:rPr lang="cs-CZ" dirty="0" smtClean="0"/>
              <a:t>  č.3</a:t>
            </a:r>
          </a:p>
          <a:p>
            <a:endParaRPr lang="cs-CZ" dirty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www.zzoja.cz/deploy/img/products/554/tn_554.jpg</a:t>
            </a:r>
            <a:r>
              <a:rPr lang="cs-CZ" dirty="0" smtClean="0"/>
              <a:t>  č.4</a:t>
            </a:r>
          </a:p>
          <a:p>
            <a:endParaRPr lang="cs-CZ" dirty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www.dia-potraviny.cz/img/mandlon.jpg</a:t>
            </a:r>
            <a:r>
              <a:rPr lang="cs-CZ" dirty="0" smtClean="0"/>
              <a:t>  č.5</a:t>
            </a:r>
          </a:p>
          <a:p>
            <a:endParaRPr lang="cs-CZ" dirty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www.ped.muni.cz/wchem/sm/dp/davidova/www_ucitele1/kuklik_mestsky.jpg</a:t>
            </a:r>
            <a:r>
              <a:rPr lang="cs-CZ" dirty="0" smtClean="0"/>
              <a:t>  č.6</a:t>
            </a:r>
          </a:p>
          <a:p>
            <a:endParaRPr lang="cs-CZ" dirty="0"/>
          </a:p>
          <a:p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web2.mendelu.cz/af_222_multitext/trek/tre_obrazky/kontryhel_1.jpg</a:t>
            </a:r>
            <a:r>
              <a:rPr lang="cs-CZ" dirty="0" smtClean="0"/>
              <a:t>  č. 7</a:t>
            </a:r>
          </a:p>
          <a:p>
            <a:endParaRPr lang="cs-CZ" dirty="0"/>
          </a:p>
          <a:p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www.biolib.cz/IMG/GAL/5717.jpg</a:t>
            </a:r>
            <a:r>
              <a:rPr lang="cs-CZ" dirty="0" smtClean="0"/>
              <a:t> č. 8</a:t>
            </a:r>
          </a:p>
          <a:p>
            <a:endParaRPr lang="cs-CZ" dirty="0"/>
          </a:p>
          <a:p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kvetena.com/fullimages/ruzovite/mochna_husi2.jpg</a:t>
            </a:r>
            <a:r>
              <a:rPr lang="cs-CZ" dirty="0" smtClean="0"/>
              <a:t>  č.9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6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548681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nd03.jxs.cz/566/823/e66e4217d8_66854492_o2.jpg</a:t>
            </a:r>
            <a:r>
              <a:rPr lang="cs-CZ" dirty="0" smtClean="0"/>
              <a:t>   č. 10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upload.wikimedia.org/wikipedia/commons/thumb/d/d1/Blackberries_on_bush.jpg/258px-Blackberries_on_bush.jpg</a:t>
            </a:r>
            <a:r>
              <a:rPr lang="cs-CZ" dirty="0" smtClean="0"/>
              <a:t>    č. 11 </a:t>
            </a:r>
          </a:p>
          <a:p>
            <a:endParaRPr lang="cs-CZ" dirty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nd01.jxs.cz/231/489/b17962409d_49647499_u.jpg</a:t>
            </a:r>
            <a:r>
              <a:rPr lang="cs-CZ" dirty="0" smtClean="0"/>
              <a:t>  č. 12 </a:t>
            </a:r>
          </a:p>
          <a:p>
            <a:endParaRPr lang="cs-CZ" dirty="0"/>
          </a:p>
          <a:p>
            <a:r>
              <a:rPr lang="cs-CZ" dirty="0"/>
              <a:t>ČABRADOVÁ, Věra; HASCH, František; SEJPKA, Jaroslav a kol. </a:t>
            </a:r>
            <a:r>
              <a:rPr lang="cs-CZ" i="1" dirty="0"/>
              <a:t>Přírodopis 7- učebnice </a:t>
            </a:r>
          </a:p>
          <a:p>
            <a:r>
              <a:rPr lang="cs-CZ" i="1" dirty="0"/>
              <a:t>pro ZŠ a víceletá gymnázia</a:t>
            </a:r>
            <a:r>
              <a:rPr lang="cs-CZ" dirty="0"/>
              <a:t>. Plzeň: Fraus, 2005, ISBN 80-7238-424-4.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1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6672"/>
            <a:ext cx="58734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Anotace</a:t>
            </a:r>
          </a:p>
          <a:p>
            <a:endParaRPr lang="cs-CZ" sz="2000" dirty="0"/>
          </a:p>
          <a:p>
            <a:r>
              <a:rPr lang="cs-CZ" sz="2000" dirty="0" smtClean="0"/>
              <a:t>Přírodopis    7. ročník     Růžovité</a:t>
            </a:r>
          </a:p>
          <a:p>
            <a:endParaRPr lang="cs-CZ" sz="2000" dirty="0"/>
          </a:p>
          <a:p>
            <a:r>
              <a:rPr lang="cs-CZ" sz="2000" dirty="0" smtClean="0"/>
              <a:t>Prezentace k výkladu s procvičením</a:t>
            </a:r>
          </a:p>
          <a:p>
            <a:endParaRPr lang="cs-CZ" sz="2000" dirty="0"/>
          </a:p>
          <a:p>
            <a:pPr marL="457200" indent="-457200">
              <a:buAutoNum type="arabicParenR"/>
            </a:pPr>
            <a:r>
              <a:rPr lang="cs-CZ" sz="2000" dirty="0" smtClean="0"/>
              <a:t>Charakteristické znaky</a:t>
            </a:r>
          </a:p>
          <a:p>
            <a:pPr marL="457200" indent="-457200">
              <a:buAutoNum type="arabicParenR"/>
            </a:pPr>
            <a:r>
              <a:rPr lang="cs-CZ" sz="2000" dirty="0" smtClean="0"/>
              <a:t>Jednotliví zástupci</a:t>
            </a:r>
          </a:p>
          <a:p>
            <a:pPr marL="457200" indent="-457200">
              <a:buAutoNum type="arabicParenR"/>
            </a:pPr>
            <a:r>
              <a:rPr lang="cs-CZ" sz="2000" dirty="0" smtClean="0"/>
              <a:t>Doplňování chybějících slov s následnou kontrolou</a:t>
            </a:r>
          </a:p>
          <a:p>
            <a:pPr marL="457200" indent="-457200">
              <a:buAutoNum type="arabicParenR"/>
            </a:pPr>
            <a:r>
              <a:rPr lang="cs-CZ" sz="2000" dirty="0" smtClean="0"/>
              <a:t>Poznávání</a:t>
            </a:r>
          </a:p>
          <a:p>
            <a:pPr marL="457200" indent="-457200">
              <a:buAutoNum type="arabicParenR"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550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764704"/>
            <a:ext cx="38465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b="1" dirty="0" smtClean="0">
                <a:solidFill>
                  <a:srgbClr val="FF0000"/>
                </a:solidFill>
              </a:rPr>
              <a:t>Růžovité</a:t>
            </a:r>
            <a:endParaRPr lang="cs-CZ" sz="8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31840" y="443711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- </a:t>
            </a:r>
            <a:r>
              <a:rPr lang="cs-CZ" sz="2800" dirty="0" smtClean="0">
                <a:solidFill>
                  <a:srgbClr val="FF0000"/>
                </a:solidFill>
              </a:rPr>
              <a:t>čeleď pojmenovaná po královně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                 květin - růži 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media.novinky.cz/564/145643-original-v59j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8" y="2480290"/>
            <a:ext cx="25922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.atlasrostlin.cz/ruze-pnouci-kultivar-maigold/143/1434-plant_main-kypf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448272" cy="370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47664" y="636872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0232" y="41137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4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20688"/>
            <a:ext cx="7804829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 smtClean="0"/>
              <a:t>byliny, keře, stromy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č</a:t>
            </a:r>
            <a:r>
              <a:rPr lang="cs-CZ" sz="2800" dirty="0" smtClean="0"/>
              <a:t>asto obsahují vonné oleje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k</a:t>
            </a:r>
            <a:r>
              <a:rPr lang="cs-CZ" sz="2800" dirty="0" smtClean="0"/>
              <a:t>věty 5 četné, oboupohlavné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s</a:t>
            </a:r>
            <a:r>
              <a:rPr lang="cs-CZ" sz="2800" dirty="0" smtClean="0"/>
              <a:t>třídavé listy s palisty</a:t>
            </a:r>
          </a:p>
          <a:p>
            <a:r>
              <a:rPr lang="cs-CZ" sz="2800" b="1" dirty="0" smtClean="0"/>
              <a:t>plody</a:t>
            </a:r>
          </a:p>
          <a:p>
            <a:r>
              <a:rPr lang="cs-CZ" sz="2800" dirty="0" smtClean="0"/>
              <a:t>1) nažky – uvnitř zdužnatělé češule – šípek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             na zdužnatělém květním lůžku – jahoda</a:t>
            </a:r>
          </a:p>
          <a:p>
            <a:r>
              <a:rPr lang="cs-CZ" sz="2800" dirty="0" smtClean="0"/>
              <a:t>2) malvice – hruška, jablko</a:t>
            </a:r>
          </a:p>
          <a:p>
            <a:r>
              <a:rPr lang="cs-CZ" sz="2800" dirty="0" smtClean="0"/>
              <a:t>3) peckovice – švestka, meruňka</a:t>
            </a:r>
          </a:p>
          <a:p>
            <a:r>
              <a:rPr lang="cs-CZ" sz="2800" dirty="0" smtClean="0"/>
              <a:t>4) souplodí </a:t>
            </a:r>
            <a:r>
              <a:rPr lang="cs-CZ" sz="2800" dirty="0" err="1" smtClean="0"/>
              <a:t>peckoviček</a:t>
            </a:r>
            <a:r>
              <a:rPr lang="cs-CZ" sz="2800" dirty="0" smtClean="0"/>
              <a:t> na květním lůžku – ostružina,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                                                                    malina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797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6672"/>
            <a:ext cx="141961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Zástupci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2666" y="1259602"/>
            <a:ext cx="7992888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r</a:t>
            </a:r>
            <a:r>
              <a:rPr lang="cs-CZ" sz="2800" b="1" u="sng" dirty="0" smtClean="0"/>
              <a:t>ůže</a:t>
            </a:r>
          </a:p>
          <a:p>
            <a:r>
              <a:rPr lang="cs-CZ" sz="2800" dirty="0" smtClean="0"/>
              <a:t>- keře nebo popínavé rostliny</a:t>
            </a:r>
          </a:p>
          <a:p>
            <a:r>
              <a:rPr lang="cs-CZ" sz="2800" dirty="0" smtClean="0"/>
              <a:t>- okrasné rostliny, 300 druhů</a:t>
            </a:r>
          </a:p>
          <a:p>
            <a:endParaRPr lang="cs-CZ" sz="2800" dirty="0"/>
          </a:p>
          <a:p>
            <a:r>
              <a:rPr lang="cs-CZ" sz="2800" b="1" dirty="0"/>
              <a:t>r</a:t>
            </a:r>
            <a:r>
              <a:rPr lang="cs-CZ" sz="2800" b="1" dirty="0" smtClean="0"/>
              <a:t>ůže šípková</a:t>
            </a:r>
          </a:p>
          <a:p>
            <a:r>
              <a:rPr lang="cs-CZ" sz="2800" dirty="0" smtClean="0"/>
              <a:t>- nazývána psí růže – Římany byla využívána proti vzteklině</a:t>
            </a:r>
          </a:p>
          <a:p>
            <a:r>
              <a:rPr lang="cs-CZ" sz="2800" dirty="0" smtClean="0"/>
              <a:t>- </a:t>
            </a:r>
            <a:r>
              <a:rPr lang="cs-CZ" sz="2800" dirty="0"/>
              <a:t>š</a:t>
            </a:r>
            <a:r>
              <a:rPr lang="cs-CZ" sz="2800" dirty="0" smtClean="0"/>
              <a:t>ípky jedlé, léčivé</a:t>
            </a:r>
            <a:endParaRPr lang="cs-CZ" sz="2800" dirty="0"/>
          </a:p>
        </p:txBody>
      </p:sp>
      <p:pic>
        <p:nvPicPr>
          <p:cNvPr id="2050" name="Picture 2" descr="http://www.zahradni-raj.eu/fotky14246/fotos/_vyr_689rosa-sipk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26190"/>
            <a:ext cx="2376264" cy="169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96136" y="57753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4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332656"/>
            <a:ext cx="525658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r</a:t>
            </a:r>
            <a:r>
              <a:rPr lang="cs-CZ" sz="2800" b="1" dirty="0" smtClean="0"/>
              <a:t>ostliny pěstované pro plody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9" y="1268760"/>
            <a:ext cx="8424936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- jabloň domácí, hrušeň obecná, slivoň švestka, třešeň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tačí, meruňka obecná, broskvoň obecná, mandloň obecná</a:t>
            </a:r>
          </a:p>
          <a:p>
            <a:endParaRPr lang="cs-CZ" sz="2800" dirty="0"/>
          </a:p>
          <a:p>
            <a:r>
              <a:rPr lang="cs-CZ" sz="2800" dirty="0"/>
              <a:t>m</a:t>
            </a:r>
            <a:r>
              <a:rPr lang="cs-CZ" sz="2800" dirty="0" smtClean="0"/>
              <a:t>andloň obecná – pěstovaná pro olejnatá semena</a:t>
            </a:r>
          </a:p>
          <a:p>
            <a:endParaRPr lang="cs-CZ" sz="2800" dirty="0"/>
          </a:p>
          <a:p>
            <a:r>
              <a:rPr lang="cs-CZ" sz="2800" b="1" dirty="0"/>
              <a:t>j</a:t>
            </a:r>
            <a:r>
              <a:rPr lang="cs-CZ" sz="2800" b="1" dirty="0" smtClean="0"/>
              <a:t>ahodník obecný</a:t>
            </a:r>
          </a:p>
          <a:p>
            <a:r>
              <a:rPr lang="cs-CZ" sz="2800" dirty="0" smtClean="0"/>
              <a:t>- různé odrůdy – jednou nebo stále plodící</a:t>
            </a:r>
          </a:p>
          <a:p>
            <a:r>
              <a:rPr lang="cs-CZ" sz="2800" dirty="0" smtClean="0"/>
              <a:t>- rozmnožování šlahouny</a:t>
            </a:r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6725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zoja.cz/deploy/img/products/554/tn_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4" y="50525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ia-potraviny.cz/img/mandl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71800" y="378904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</a:t>
            </a:r>
            <a:r>
              <a:rPr lang="cs-CZ" sz="2800" b="1" dirty="0" smtClean="0">
                <a:solidFill>
                  <a:srgbClr val="FF0000"/>
                </a:solidFill>
              </a:rPr>
              <a:t>andloň  obecná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95736" y="3501008"/>
            <a:ext cx="422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4                                                                        5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2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548680"/>
            <a:ext cx="349211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p</a:t>
            </a:r>
            <a:r>
              <a:rPr lang="cs-CZ" sz="2800" b="1" dirty="0" smtClean="0"/>
              <a:t>laně rostoucí rostliny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772816"/>
            <a:ext cx="7874463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k</a:t>
            </a:r>
            <a:r>
              <a:rPr lang="cs-CZ" sz="2800" b="1" dirty="0" smtClean="0"/>
              <a:t>uklík městský</a:t>
            </a:r>
          </a:p>
          <a:p>
            <a:r>
              <a:rPr lang="cs-CZ" sz="2800" dirty="0" smtClean="0"/>
              <a:t>- léčivé účinky</a:t>
            </a:r>
          </a:p>
          <a:p>
            <a:r>
              <a:rPr lang="cs-CZ" sz="2800" dirty="0" smtClean="0"/>
              <a:t>- oddenky voní po hřebíčku – přísada k pokrmům, při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ýrobě piva a likérů </a:t>
            </a:r>
            <a:endParaRPr lang="cs-CZ" sz="2800" dirty="0"/>
          </a:p>
        </p:txBody>
      </p:sp>
      <p:pic>
        <p:nvPicPr>
          <p:cNvPr id="4098" name="Picture 2" descr="http://www.ped.muni.cz/wchem/sm/dp/davidova/www_ucitele1/kuklik_mest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00" y="3624094"/>
            <a:ext cx="2297793" cy="30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80112" y="580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4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48680"/>
            <a:ext cx="462594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/>
              <a:t>k</a:t>
            </a:r>
            <a:r>
              <a:rPr lang="cs-CZ" sz="2800" b="1" dirty="0" smtClean="0"/>
              <a:t>ontryhel obecný</a:t>
            </a:r>
          </a:p>
          <a:p>
            <a:r>
              <a:rPr lang="cs-CZ" sz="2800" dirty="0" smtClean="0"/>
              <a:t>- používán v lidovém léčitelství</a:t>
            </a:r>
          </a:p>
          <a:p>
            <a:r>
              <a:rPr lang="cs-CZ" sz="2800" dirty="0" smtClean="0"/>
              <a:t>- vytrvalá bylina</a:t>
            </a:r>
          </a:p>
          <a:p>
            <a:pPr marL="457200" indent="-457200">
              <a:buFontTx/>
              <a:buChar char="-"/>
            </a:pPr>
            <a:endParaRPr lang="cs-CZ" sz="2800" dirty="0" smtClean="0"/>
          </a:p>
          <a:p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3284984"/>
            <a:ext cx="676878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k</a:t>
            </a:r>
            <a:r>
              <a:rPr lang="cs-CZ" sz="2800" b="1" dirty="0" smtClean="0"/>
              <a:t>rvavec toten</a:t>
            </a:r>
          </a:p>
          <a:p>
            <a:r>
              <a:rPr lang="cs-CZ" sz="2800" dirty="0" smtClean="0"/>
              <a:t>- až 1 m vysoká rostlina</a:t>
            </a:r>
          </a:p>
          <a:p>
            <a:r>
              <a:rPr lang="cs-CZ" sz="2800" dirty="0" smtClean="0"/>
              <a:t>- jediná živná rostlina housenek modráska</a:t>
            </a:r>
            <a:endParaRPr lang="cs-CZ" sz="2800" dirty="0"/>
          </a:p>
        </p:txBody>
      </p:sp>
      <p:pic>
        <p:nvPicPr>
          <p:cNvPr id="5122" name="Picture 2" descr="http://web2.mendelu.cz/af_222_multitext/trek/tre_obrazky/kontryhel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950207" cy="22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04248" y="279544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7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68144" y="580526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8</a:t>
            </a:r>
            <a:endParaRPr lang="cs-CZ" dirty="0"/>
          </a:p>
        </p:txBody>
      </p:sp>
      <p:pic>
        <p:nvPicPr>
          <p:cNvPr id="5124" name="Picture 4" descr="http://www.biolib.cz/IMG/GAL/57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31" y="4167326"/>
            <a:ext cx="18318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493</Words>
  <Application>Microsoft Office PowerPoint</Application>
  <PresentationFormat>Předvádění na obrazovce (4:3)</PresentationFormat>
  <Paragraphs>146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Učitel</cp:lastModifiedBy>
  <cp:revision>20</cp:revision>
  <dcterms:created xsi:type="dcterms:W3CDTF">2012-04-19T17:15:05Z</dcterms:created>
  <dcterms:modified xsi:type="dcterms:W3CDTF">2017-05-24T09:08:39Z</dcterms:modified>
</cp:coreProperties>
</file>